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7"/>
  </p:notes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T Hoves" charset="1" panose="02000003020000060003"/>
      <p:regular r:id="rId10"/>
    </p:embeddedFont>
    <p:embeddedFont>
      <p:font typeface="TT Hoves Bold" charset="1" panose="02000003020000060003"/>
      <p:regular r:id="rId11"/>
    </p:embeddedFont>
    <p:embeddedFont>
      <p:font typeface="TT Hoves Italics" charset="1" panose="02000003020000060003"/>
      <p:regular r:id="rId12"/>
    </p:embeddedFont>
    <p:embeddedFont>
      <p:font typeface="TT Hoves Bold Italics" charset="1" panose="02000003020000060003"/>
      <p:regular r:id="rId13"/>
    </p:embeddedFont>
    <p:embeddedFont>
      <p:font typeface="Helios" charset="1" panose="020B0504020202020204"/>
      <p:regular r:id="rId14"/>
    </p:embeddedFont>
    <p:embeddedFont>
      <p:font typeface="Helios Bold" charset="1" panose="020B0704020202020204"/>
      <p:regular r:id="rId15"/>
    </p:embeddedFont>
    <p:embeddedFont>
      <p:font typeface="Helios Italics" charset="1" panose="020B0503020202090204"/>
      <p:regular r:id="rId16"/>
    </p:embeddedFont>
    <p:embeddedFont>
      <p:font typeface="Helios Bold Italics" charset="1" panose="020B0703020202090204"/>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notesMasters/notesMaster1.xml" Type="http://schemas.openxmlformats.org/officeDocument/2006/relationships/notesMaster"/><Relationship Id="rId48" Target="theme/theme2.xml" Type="http://schemas.openxmlformats.org/officeDocument/2006/relationships/theme"/><Relationship Id="rId49" Target="notesSlides/notesSlide1.xml" Type="http://schemas.openxmlformats.org/officeDocument/2006/relationships/notesSlide"/><Relationship Id="rId5" Target="tableStyles.xml" Type="http://schemas.openxmlformats.org/officeDocument/2006/relationships/tableStyles"/><Relationship Id="rId50" Target="notesSlides/notesSlide2.xml" Type="http://schemas.openxmlformats.org/officeDocument/2006/relationships/notesSlide"/><Relationship Id="rId51" Target="notesSlides/notesSlide3.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Pour commencer notre présentation, permettez-moi de vous introduire à notre projet de refonte majeure de l'outil d'intranet pour notre organisme de formation. On a dirigé l'équipe dans le développement de cet outil essentiel, qui présente deux facettes cruciales : l'une dédiée aux étudiants et l'autre à l'équipe pédagogique. Notre objectif principal était de créer une plateforme flexible et adaptative, capable de répondre aux besoins évolutifs de nos utilisateurs, tout en maintenant une gestion efficace des données et des processus.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User est la classe principale représentant les utilisateurs du système, avec des attributs tels que l'identifiant, l'email, le mot de passe, et un tableau de rôles. Les méthodes incluent l'authentification via Google, la vérification des permissions, l'ajout et la suppression de rôles, ainsi que la récupération des rôles composites.</a:t>
            </a:r>
          </a:p>
          <a:p>
            <a:r>
              <a:rPr lang="en-US"/>
              <a:t/>
            </a:r>
          </a:p>
          <a:p>
            <a:r>
              <a:rPr lang="en-US"/>
              <a:t>IPermission est une interface représentant les permissions avec un identifiant et un nom, et une méthode pour vérifier si une action peut être effectuée.</a:t>
            </a:r>
          </a:p>
          <a:p>
            <a:r>
              <a:rPr lang="en-US"/>
              <a:t/>
            </a:r>
          </a:p>
          <a:p>
            <a:r>
              <a:rPr lang="en-US"/>
              <a:t>ConcretePermission est une classe concrète qui implémente l'interface IPermission, ajoutant une action spécifique à la permission.</a:t>
            </a:r>
          </a:p>
          <a:p>
            <a:r>
              <a:rPr lang="en-US"/>
              <a:t/>
            </a:r>
          </a:p>
          <a:p>
            <a:r>
              <a:rPr lang="en-US"/>
              <a:t>CompositeRole est une classe qui représente un rôle composite pouvant inclure plusieurs permissions. Elle implémente également l'interface IPermission, permettant de vérifier les actions et de gérer les rôles composites.</a:t>
            </a:r>
          </a:p>
          <a:p>
            <a:r>
              <a:rPr lang="en-US"/>
              <a:t/>
            </a:r>
          </a:p>
          <a:p>
            <a:r>
              <a:rPr lang="en-US"/>
              <a:t>Student est une sous-classe de User, représentant les étudiants du système. Elle contient des attributs tels que les informations personnelles et les compétences, ainsi que des méthodes pour s'inscrire à un projet, soumettre un projet, consulter les projets disponibles, mettre à jour les informations personnelles et consulter les compétences.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Le diagramme des repositories représente les interfaces et les méthodes qui gèrent la persistance des données pour les entités principales du système. </a:t>
            </a:r>
          </a:p>
          <a:p>
            <a:r>
              <a:rPr lang="en-US"/>
              <a:t/>
            </a:r>
          </a:p>
          <a:p>
            <a:r>
              <a:rPr lang="en-US"/>
              <a:t>1. IUserRepository:</a:t>
            </a:r>
          </a:p>
          <a:p>
            <a:r>
              <a:rPr lang="en-US"/>
              <a:t/>
            </a:r>
          </a:p>
          <a:p>
            <a:r>
              <a:rPr lang="en-US"/>
              <a:t>L'interface IUserRepository est responsable de la gestion des utilisateurs (User) dans le système.</a:t>
            </a:r>
          </a:p>
          <a:p>
            <a:r>
              <a:rPr lang="en-US"/>
              <a:t>Les méthodes telles que findById() permettent de rechercher des utilisateurs par identifiant, findAll() récupère tous les utilisateurs, save() permet de sauvegarder ou mettre à jour un utilisateur, et delete() supprime un utilisateur.</a:t>
            </a:r>
          </a:p>
          <a:p>
            <a:r>
              <a:rPr lang="en-US"/>
              <a:t>La méthode findByEmail() permet de retrouver un utilisateur par son email, tandis que authenticateWithGoogleStudentPlateforme() gère l'authentification avec Google Student Plateforme.</a:t>
            </a:r>
          </a:p>
          <a:p>
            <a:r>
              <a:rPr lang="en-US"/>
              <a:t/>
            </a:r>
          </a:p>
          <a:p>
            <a:r>
              <a:rPr lang="en-US"/>
              <a:t>Ces repositories jouent un rôle essentiel dans le stockage et la récupération des données, en garantissant que les classes principales du système n'ont pas à interagir directement avec la base de données. Cela permet une meilleure maintenance, des tests plus simples et une extensibilité du système.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https://trello.com/invite/b/EAx3ch1W/ATTI594901f2bc032a33d1de081ba6139702839B1030/projet-agile-projetglobe" TargetMode="External" Type="http://schemas.openxmlformats.org/officeDocument/2006/relationships/hyperlink"/></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7708610" y="-412494"/>
            <a:ext cx="18562305" cy="8555165"/>
            <a:chOff x="0" y="0"/>
            <a:chExt cx="406400" cy="187305"/>
          </a:xfrm>
        </p:grpSpPr>
        <p:sp>
          <p:nvSpPr>
            <p:cNvPr name="Freeform 3" id="3"/>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A20E20"/>
            </a:solidFill>
          </p:spPr>
        </p:sp>
        <p:sp>
          <p:nvSpPr>
            <p:cNvPr name="TextBox 4" id="4"/>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5" id="5"/>
          <p:cNvGrpSpPr>
            <a:grpSpLocks noChangeAspect="true"/>
          </p:cNvGrpSpPr>
          <p:nvPr/>
        </p:nvGrpSpPr>
        <p:grpSpPr>
          <a:xfrm rot="0">
            <a:off x="9144000" y="2051466"/>
            <a:ext cx="12503082" cy="10287000"/>
            <a:chOff x="0" y="0"/>
            <a:chExt cx="6184570" cy="5088399"/>
          </a:xfrm>
        </p:grpSpPr>
        <p:sp>
          <p:nvSpPr>
            <p:cNvPr name="Freeform 6" id="6"/>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FFFFFF"/>
            </a:solidFill>
          </p:spPr>
        </p:sp>
        <p:sp>
          <p:nvSpPr>
            <p:cNvPr name="Freeform 7" id="7"/>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3"/>
              <a:stretch>
                <a:fillRect l="-11745" t="0" r="-11745" b="0"/>
              </a:stretch>
            </a:blipFill>
          </p:spPr>
        </p:sp>
      </p:grpSp>
      <p:grpSp>
        <p:nvGrpSpPr>
          <p:cNvPr name="Group 8" id="8"/>
          <p:cNvGrpSpPr/>
          <p:nvPr/>
        </p:nvGrpSpPr>
        <p:grpSpPr>
          <a:xfrm rot="0">
            <a:off x="9006848" y="6804594"/>
            <a:ext cx="7555842" cy="3482406"/>
            <a:chOff x="0" y="0"/>
            <a:chExt cx="406400" cy="187305"/>
          </a:xfrm>
        </p:grpSpPr>
        <p:sp>
          <p:nvSpPr>
            <p:cNvPr name="Freeform 9" id="9"/>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10" id="10"/>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11" id="11"/>
          <p:cNvSpPr/>
          <p:nvPr/>
        </p:nvSpPr>
        <p:spPr>
          <a:xfrm flipH="false" flipV="false" rot="0">
            <a:off x="1028700" y="537233"/>
            <a:ext cx="5391649" cy="892411"/>
          </a:xfrm>
          <a:custGeom>
            <a:avLst/>
            <a:gdLst/>
            <a:ahLst/>
            <a:cxnLst/>
            <a:rect r="r" b="b" t="t" l="l"/>
            <a:pathLst>
              <a:path h="892411" w="5391649">
                <a:moveTo>
                  <a:pt x="0" y="0"/>
                </a:moveTo>
                <a:lnTo>
                  <a:pt x="5391649" y="0"/>
                </a:lnTo>
                <a:lnTo>
                  <a:pt x="5391649" y="892411"/>
                </a:lnTo>
                <a:lnTo>
                  <a:pt x="0" y="892411"/>
                </a:lnTo>
                <a:lnTo>
                  <a:pt x="0" y="0"/>
                </a:lnTo>
                <a:close/>
              </a:path>
            </a:pathLst>
          </a:custGeom>
          <a:blipFill>
            <a:blip r:embed="rId4"/>
            <a:stretch>
              <a:fillRect l="0" t="0" r="0" b="0"/>
            </a:stretch>
          </a:blipFill>
        </p:spPr>
      </p:sp>
      <p:sp>
        <p:nvSpPr>
          <p:cNvPr name="TextBox 12" id="12"/>
          <p:cNvSpPr txBox="true"/>
          <p:nvPr/>
        </p:nvSpPr>
        <p:spPr>
          <a:xfrm rot="0">
            <a:off x="11729750" y="924818"/>
            <a:ext cx="5577175" cy="504826"/>
          </a:xfrm>
          <a:prstGeom prst="rect">
            <a:avLst/>
          </a:prstGeom>
        </p:spPr>
        <p:txBody>
          <a:bodyPr anchor="t" rtlCol="false" tIns="0" lIns="0" bIns="0" rIns="0">
            <a:spAutoFit/>
          </a:bodyPr>
          <a:lstStyle/>
          <a:p>
            <a:pPr algn="r">
              <a:lnSpc>
                <a:spcPts val="4199"/>
              </a:lnSpc>
            </a:pPr>
            <a:r>
              <a:rPr lang="en-US" sz="2999">
                <a:solidFill>
                  <a:srgbClr val="FFFFFF"/>
                </a:solidFill>
                <a:latin typeface="Helios"/>
              </a:rPr>
              <a:t>25/10/2023</a:t>
            </a:r>
          </a:p>
        </p:txBody>
      </p:sp>
      <p:grpSp>
        <p:nvGrpSpPr>
          <p:cNvPr name="Group 13" id="13"/>
          <p:cNvGrpSpPr/>
          <p:nvPr/>
        </p:nvGrpSpPr>
        <p:grpSpPr>
          <a:xfrm rot="0">
            <a:off x="506664" y="4299202"/>
            <a:ext cx="10510740" cy="3532487"/>
            <a:chOff x="0" y="0"/>
            <a:chExt cx="14014320" cy="4709982"/>
          </a:xfrm>
        </p:grpSpPr>
        <p:sp>
          <p:nvSpPr>
            <p:cNvPr name="TextBox 14" id="14"/>
            <p:cNvSpPr txBox="true"/>
            <p:nvPr/>
          </p:nvSpPr>
          <p:spPr>
            <a:xfrm rot="0">
              <a:off x="0" y="3960196"/>
              <a:ext cx="14014320" cy="749786"/>
            </a:xfrm>
            <a:prstGeom prst="rect">
              <a:avLst/>
            </a:prstGeom>
          </p:spPr>
          <p:txBody>
            <a:bodyPr anchor="t" rtlCol="false" tIns="0" lIns="0" bIns="0" rIns="0">
              <a:spAutoFit/>
            </a:bodyPr>
            <a:lstStyle/>
            <a:p>
              <a:pPr>
                <a:lnSpc>
                  <a:spcPts val="4704"/>
                </a:lnSpc>
              </a:pPr>
            </a:p>
          </p:txBody>
        </p:sp>
        <p:sp>
          <p:nvSpPr>
            <p:cNvPr name="TextBox 15" id="15"/>
            <p:cNvSpPr txBox="true"/>
            <p:nvPr/>
          </p:nvSpPr>
          <p:spPr>
            <a:xfrm rot="0">
              <a:off x="0" y="0"/>
              <a:ext cx="14014320" cy="3810000"/>
            </a:xfrm>
            <a:prstGeom prst="rect">
              <a:avLst/>
            </a:prstGeom>
          </p:spPr>
          <p:txBody>
            <a:bodyPr anchor="t" rtlCol="false" tIns="0" lIns="0" bIns="0" rIns="0">
              <a:spAutoFit/>
            </a:bodyPr>
            <a:lstStyle/>
            <a:p>
              <a:pPr>
                <a:lnSpc>
                  <a:spcPts val="7508"/>
                </a:lnSpc>
              </a:pPr>
              <a:r>
                <a:rPr lang="en-US" sz="6257">
                  <a:solidFill>
                    <a:srgbClr val="2A2E3A"/>
                  </a:solidFill>
                  <a:latin typeface="TT Hoves Bold"/>
                </a:rPr>
                <a:t>Bienvenue dans l'Équipe du Projet d'Intranet</a:t>
              </a:r>
            </a:p>
            <a:p>
              <a:pPr>
                <a:lnSpc>
                  <a:spcPts val="7508"/>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24259" y="-2727870"/>
            <a:ext cx="21853498" cy="5455740"/>
            <a:chOff x="0" y="0"/>
            <a:chExt cx="1012092" cy="252670"/>
          </a:xfrm>
        </p:grpSpPr>
        <p:sp>
          <p:nvSpPr>
            <p:cNvPr name="Freeform 3" id="3"/>
            <p:cNvSpPr/>
            <p:nvPr/>
          </p:nvSpPr>
          <p:spPr>
            <a:xfrm flipH="false" flipV="false" rot="0">
              <a:off x="0" y="0"/>
              <a:ext cx="1012092" cy="252670"/>
            </a:xfrm>
            <a:custGeom>
              <a:avLst/>
              <a:gdLst/>
              <a:ahLst/>
              <a:cxnLst/>
              <a:rect r="r" b="b" t="t" l="l"/>
              <a:pathLst>
                <a:path h="252670" w="1012092">
                  <a:moveTo>
                    <a:pt x="203200" y="0"/>
                  </a:moveTo>
                  <a:lnTo>
                    <a:pt x="808892" y="0"/>
                  </a:lnTo>
                  <a:lnTo>
                    <a:pt x="1012092" y="252670"/>
                  </a:lnTo>
                  <a:lnTo>
                    <a:pt x="0" y="252670"/>
                  </a:lnTo>
                  <a:lnTo>
                    <a:pt x="203200" y="0"/>
                  </a:lnTo>
                  <a:close/>
                </a:path>
              </a:pathLst>
            </a:custGeom>
            <a:solidFill>
              <a:srgbClr val="E8223B"/>
            </a:solidFill>
          </p:spPr>
        </p:sp>
        <p:sp>
          <p:nvSpPr>
            <p:cNvPr name="TextBox 4" id="4"/>
            <p:cNvSpPr txBox="true"/>
            <p:nvPr/>
          </p:nvSpPr>
          <p:spPr>
            <a:xfrm>
              <a:off x="127000" y="-38100"/>
              <a:ext cx="758092" cy="29077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10800000">
            <a:off x="-6258005" y="-88241"/>
            <a:ext cx="15118279" cy="3185392"/>
            <a:chOff x="0" y="0"/>
            <a:chExt cx="1216146" cy="256240"/>
          </a:xfrm>
        </p:grpSpPr>
        <p:sp>
          <p:nvSpPr>
            <p:cNvPr name="Freeform 6" id="6"/>
            <p:cNvSpPr/>
            <p:nvPr/>
          </p:nvSpPr>
          <p:spPr>
            <a:xfrm flipH="false" flipV="false" rot="0">
              <a:off x="0" y="0"/>
              <a:ext cx="1216146" cy="256240"/>
            </a:xfrm>
            <a:custGeom>
              <a:avLst/>
              <a:gdLst/>
              <a:ahLst/>
              <a:cxnLst/>
              <a:rect r="r" b="b" t="t" l="l"/>
              <a:pathLst>
                <a:path h="256240" w="1216146">
                  <a:moveTo>
                    <a:pt x="203200" y="0"/>
                  </a:moveTo>
                  <a:lnTo>
                    <a:pt x="1012946" y="0"/>
                  </a:lnTo>
                  <a:lnTo>
                    <a:pt x="1216146" y="256240"/>
                  </a:lnTo>
                  <a:lnTo>
                    <a:pt x="0" y="256240"/>
                  </a:lnTo>
                  <a:lnTo>
                    <a:pt x="203200" y="0"/>
                  </a:lnTo>
                  <a:close/>
                </a:path>
              </a:pathLst>
            </a:custGeom>
            <a:solidFill>
              <a:srgbClr val="A20E20"/>
            </a:solidFill>
          </p:spPr>
        </p:sp>
        <p:sp>
          <p:nvSpPr>
            <p:cNvPr name="TextBox 7" id="7"/>
            <p:cNvSpPr txBox="true"/>
            <p:nvPr/>
          </p:nvSpPr>
          <p:spPr>
            <a:xfrm>
              <a:off x="127000" y="-38100"/>
              <a:ext cx="962146" cy="294340"/>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0">
            <a:off x="1028700" y="4030601"/>
            <a:ext cx="4670836" cy="4242538"/>
            <a:chOff x="0" y="0"/>
            <a:chExt cx="1230179" cy="1117376"/>
          </a:xfrm>
        </p:grpSpPr>
        <p:sp>
          <p:nvSpPr>
            <p:cNvPr name="Freeform 9" id="9"/>
            <p:cNvSpPr/>
            <p:nvPr/>
          </p:nvSpPr>
          <p:spPr>
            <a:xfrm flipH="false" flipV="false" rot="0">
              <a:off x="0" y="0"/>
              <a:ext cx="1230179" cy="1117376"/>
            </a:xfrm>
            <a:custGeom>
              <a:avLst/>
              <a:gdLst/>
              <a:ahLst/>
              <a:cxnLst/>
              <a:rect r="r" b="b" t="t" l="l"/>
              <a:pathLst>
                <a:path h="1117376" w="1230179">
                  <a:moveTo>
                    <a:pt x="0" y="0"/>
                  </a:moveTo>
                  <a:lnTo>
                    <a:pt x="1230179" y="0"/>
                  </a:lnTo>
                  <a:lnTo>
                    <a:pt x="1230179" y="1117376"/>
                  </a:lnTo>
                  <a:lnTo>
                    <a:pt x="0" y="1117376"/>
                  </a:lnTo>
                  <a:close/>
                </a:path>
              </a:pathLst>
            </a:custGeom>
            <a:solidFill>
              <a:srgbClr val="E4E4E4"/>
            </a:solidFill>
            <a:ln w="9525" cap="sq">
              <a:solidFill>
                <a:srgbClr val="2A2E3A"/>
              </a:solidFill>
              <a:prstDash val="solid"/>
              <a:miter/>
            </a:ln>
          </p:spPr>
        </p:sp>
        <p:sp>
          <p:nvSpPr>
            <p:cNvPr name="TextBox 10" id="10"/>
            <p:cNvSpPr txBox="true"/>
            <p:nvPr/>
          </p:nvSpPr>
          <p:spPr>
            <a:xfrm>
              <a:off x="0" y="-38100"/>
              <a:ext cx="1230179" cy="1155476"/>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0">
            <a:off x="6608980" y="4030601"/>
            <a:ext cx="4438519" cy="4242538"/>
            <a:chOff x="0" y="0"/>
            <a:chExt cx="1168993" cy="1117376"/>
          </a:xfrm>
        </p:grpSpPr>
        <p:sp>
          <p:nvSpPr>
            <p:cNvPr name="Freeform 12" id="12"/>
            <p:cNvSpPr/>
            <p:nvPr/>
          </p:nvSpPr>
          <p:spPr>
            <a:xfrm flipH="false" flipV="false" rot="0">
              <a:off x="0" y="0"/>
              <a:ext cx="1168993" cy="1117376"/>
            </a:xfrm>
            <a:custGeom>
              <a:avLst/>
              <a:gdLst/>
              <a:ahLst/>
              <a:cxnLst/>
              <a:rect r="r" b="b" t="t" l="l"/>
              <a:pathLst>
                <a:path h="1117376" w="1168993">
                  <a:moveTo>
                    <a:pt x="0" y="0"/>
                  </a:moveTo>
                  <a:lnTo>
                    <a:pt x="1168993" y="0"/>
                  </a:lnTo>
                  <a:lnTo>
                    <a:pt x="1168993" y="1117376"/>
                  </a:lnTo>
                  <a:lnTo>
                    <a:pt x="0" y="1117376"/>
                  </a:lnTo>
                  <a:close/>
                </a:path>
              </a:pathLst>
            </a:custGeom>
            <a:solidFill>
              <a:srgbClr val="E4E4E4"/>
            </a:solidFill>
            <a:ln w="9525" cap="sq">
              <a:solidFill>
                <a:srgbClr val="2A2E3A"/>
              </a:solidFill>
              <a:prstDash val="solid"/>
              <a:miter/>
            </a:ln>
          </p:spPr>
        </p:sp>
        <p:sp>
          <p:nvSpPr>
            <p:cNvPr name="TextBox 13" id="13"/>
            <p:cNvSpPr txBox="true"/>
            <p:nvPr/>
          </p:nvSpPr>
          <p:spPr>
            <a:xfrm>
              <a:off x="0" y="-38100"/>
              <a:ext cx="1168993" cy="1155476"/>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0">
            <a:off x="12189261" y="4030601"/>
            <a:ext cx="4438519" cy="4242538"/>
            <a:chOff x="0" y="0"/>
            <a:chExt cx="1168993" cy="1117376"/>
          </a:xfrm>
        </p:grpSpPr>
        <p:sp>
          <p:nvSpPr>
            <p:cNvPr name="Freeform 15" id="15"/>
            <p:cNvSpPr/>
            <p:nvPr/>
          </p:nvSpPr>
          <p:spPr>
            <a:xfrm flipH="false" flipV="false" rot="0">
              <a:off x="0" y="0"/>
              <a:ext cx="1168993" cy="1117376"/>
            </a:xfrm>
            <a:custGeom>
              <a:avLst/>
              <a:gdLst/>
              <a:ahLst/>
              <a:cxnLst/>
              <a:rect r="r" b="b" t="t" l="l"/>
              <a:pathLst>
                <a:path h="1117376" w="1168993">
                  <a:moveTo>
                    <a:pt x="0" y="0"/>
                  </a:moveTo>
                  <a:lnTo>
                    <a:pt x="1168993" y="0"/>
                  </a:lnTo>
                  <a:lnTo>
                    <a:pt x="1168993" y="1117376"/>
                  </a:lnTo>
                  <a:lnTo>
                    <a:pt x="0" y="1117376"/>
                  </a:lnTo>
                  <a:close/>
                </a:path>
              </a:pathLst>
            </a:custGeom>
            <a:solidFill>
              <a:srgbClr val="E4E4E4"/>
            </a:solidFill>
            <a:ln w="9525" cap="sq">
              <a:solidFill>
                <a:srgbClr val="2A2E3A"/>
              </a:solidFill>
              <a:prstDash val="solid"/>
              <a:miter/>
            </a:ln>
          </p:spPr>
        </p:sp>
        <p:sp>
          <p:nvSpPr>
            <p:cNvPr name="TextBox 16" id="16"/>
            <p:cNvSpPr txBox="true"/>
            <p:nvPr/>
          </p:nvSpPr>
          <p:spPr>
            <a:xfrm>
              <a:off x="0" y="-38100"/>
              <a:ext cx="1168993" cy="1155476"/>
            </a:xfrm>
            <a:prstGeom prst="rect">
              <a:avLst/>
            </a:prstGeom>
          </p:spPr>
          <p:txBody>
            <a:bodyPr anchor="ctr" rtlCol="false" tIns="50800" lIns="50800" bIns="50800" rIns="50800"/>
            <a:lstStyle/>
            <a:p>
              <a:pPr algn="ctr">
                <a:lnSpc>
                  <a:spcPts val="2100"/>
                </a:lnSpc>
              </a:pPr>
            </a:p>
          </p:txBody>
        </p:sp>
      </p:grpSp>
      <p:grpSp>
        <p:nvGrpSpPr>
          <p:cNvPr name="Group 17" id="17"/>
          <p:cNvGrpSpPr/>
          <p:nvPr/>
        </p:nvGrpSpPr>
        <p:grpSpPr>
          <a:xfrm rot="0">
            <a:off x="13814230" y="9258300"/>
            <a:ext cx="5765006" cy="1028700"/>
            <a:chOff x="0" y="0"/>
            <a:chExt cx="7686674" cy="1371600"/>
          </a:xfrm>
        </p:grpSpPr>
        <p:grpSp>
          <p:nvGrpSpPr>
            <p:cNvPr name="Group 18" id="18"/>
            <p:cNvGrpSpPr/>
            <p:nvPr/>
          </p:nvGrpSpPr>
          <p:grpSpPr>
            <a:xfrm rot="0">
              <a:off x="0" y="0"/>
              <a:ext cx="7686674" cy="1371600"/>
              <a:chOff x="0" y="0"/>
              <a:chExt cx="1049690" cy="187305"/>
            </a:xfrm>
          </p:grpSpPr>
          <p:sp>
            <p:nvSpPr>
              <p:cNvPr name="Freeform 19" id="19"/>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20" id="20"/>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sp>
          <p:nvSpPr>
            <p:cNvPr name="TextBox 21" id="21"/>
            <p:cNvSpPr txBox="true"/>
            <p:nvPr/>
          </p:nvSpPr>
          <p:spPr>
            <a:xfrm rot="0">
              <a:off x="1942883" y="475615"/>
              <a:ext cx="2698286" cy="391795"/>
            </a:xfrm>
            <a:prstGeom prst="rect">
              <a:avLst/>
            </a:prstGeom>
          </p:spPr>
          <p:txBody>
            <a:bodyPr anchor="t" rtlCol="false" tIns="0" lIns="0" bIns="0" rIns="0">
              <a:spAutoFit/>
            </a:bodyPr>
            <a:lstStyle/>
            <a:p>
              <a:pPr algn="r" marL="0" indent="0" lvl="0">
                <a:lnSpc>
                  <a:spcPts val="2340"/>
                </a:lnSpc>
                <a:spcBef>
                  <a:spcPct val="0"/>
                </a:spcBef>
              </a:pPr>
            </a:p>
          </p:txBody>
        </p:sp>
      </p:grpSp>
      <p:sp>
        <p:nvSpPr>
          <p:cNvPr name="Freeform 22" id="22"/>
          <p:cNvSpPr/>
          <p:nvPr/>
        </p:nvSpPr>
        <p:spPr>
          <a:xfrm flipH="false" flipV="false" rot="0">
            <a:off x="7020570" y="5160174"/>
            <a:ext cx="3628591" cy="504601"/>
          </a:xfrm>
          <a:custGeom>
            <a:avLst/>
            <a:gdLst/>
            <a:ahLst/>
            <a:cxnLst/>
            <a:rect r="r" b="b" t="t" l="l"/>
            <a:pathLst>
              <a:path h="504601" w="3628591">
                <a:moveTo>
                  <a:pt x="0" y="0"/>
                </a:moveTo>
                <a:lnTo>
                  <a:pt x="3628592" y="0"/>
                </a:lnTo>
                <a:lnTo>
                  <a:pt x="3628592" y="504601"/>
                </a:lnTo>
                <a:lnTo>
                  <a:pt x="0" y="504601"/>
                </a:lnTo>
                <a:lnTo>
                  <a:pt x="0" y="0"/>
                </a:lnTo>
                <a:close/>
              </a:path>
            </a:pathLst>
          </a:custGeom>
          <a:blipFill>
            <a:blip r:embed="rId2"/>
            <a:stretch>
              <a:fillRect l="0" t="0" r="0" b="0"/>
            </a:stretch>
          </a:blipFill>
        </p:spPr>
      </p:sp>
      <p:sp>
        <p:nvSpPr>
          <p:cNvPr name="Freeform 23" id="23"/>
          <p:cNvSpPr/>
          <p:nvPr/>
        </p:nvSpPr>
        <p:spPr>
          <a:xfrm flipH="false" flipV="false" rot="0">
            <a:off x="1460619" y="4891181"/>
            <a:ext cx="3793371" cy="1133441"/>
          </a:xfrm>
          <a:custGeom>
            <a:avLst/>
            <a:gdLst/>
            <a:ahLst/>
            <a:cxnLst/>
            <a:rect r="r" b="b" t="t" l="l"/>
            <a:pathLst>
              <a:path h="1133441" w="3793371">
                <a:moveTo>
                  <a:pt x="0" y="0"/>
                </a:moveTo>
                <a:lnTo>
                  <a:pt x="3793371" y="0"/>
                </a:lnTo>
                <a:lnTo>
                  <a:pt x="3793371" y="1133441"/>
                </a:lnTo>
                <a:lnTo>
                  <a:pt x="0" y="1133441"/>
                </a:lnTo>
                <a:lnTo>
                  <a:pt x="0" y="0"/>
                </a:lnTo>
                <a:close/>
              </a:path>
            </a:pathLst>
          </a:custGeom>
          <a:blipFill>
            <a:blip r:embed="rId3"/>
            <a:stretch>
              <a:fillRect l="0" t="0" r="0" b="0"/>
            </a:stretch>
          </a:blipFill>
        </p:spPr>
      </p:sp>
      <p:sp>
        <p:nvSpPr>
          <p:cNvPr name="Freeform 24" id="24"/>
          <p:cNvSpPr/>
          <p:nvPr/>
        </p:nvSpPr>
        <p:spPr>
          <a:xfrm flipH="false" flipV="false" rot="0">
            <a:off x="12739053" y="4800327"/>
            <a:ext cx="3338934" cy="1224294"/>
          </a:xfrm>
          <a:custGeom>
            <a:avLst/>
            <a:gdLst/>
            <a:ahLst/>
            <a:cxnLst/>
            <a:rect r="r" b="b" t="t" l="l"/>
            <a:pathLst>
              <a:path h="1224294" w="3338934">
                <a:moveTo>
                  <a:pt x="0" y="0"/>
                </a:moveTo>
                <a:lnTo>
                  <a:pt x="3338934" y="0"/>
                </a:lnTo>
                <a:lnTo>
                  <a:pt x="3338934" y="1224295"/>
                </a:lnTo>
                <a:lnTo>
                  <a:pt x="0" y="1224295"/>
                </a:lnTo>
                <a:lnTo>
                  <a:pt x="0" y="0"/>
                </a:lnTo>
                <a:close/>
              </a:path>
            </a:pathLst>
          </a:custGeom>
          <a:blipFill>
            <a:blip r:embed="rId4"/>
            <a:stretch>
              <a:fillRect l="0" t="-14998" r="0" b="0"/>
            </a:stretch>
          </a:blipFill>
        </p:spPr>
      </p:sp>
      <p:sp>
        <p:nvSpPr>
          <p:cNvPr name="TextBox 25" id="25"/>
          <p:cNvSpPr txBox="true"/>
          <p:nvPr/>
        </p:nvSpPr>
        <p:spPr>
          <a:xfrm rot="0">
            <a:off x="770685" y="467515"/>
            <a:ext cx="12756568" cy="2856012"/>
          </a:xfrm>
          <a:prstGeom prst="rect">
            <a:avLst/>
          </a:prstGeom>
        </p:spPr>
        <p:txBody>
          <a:bodyPr anchor="t" rtlCol="false" tIns="0" lIns="0" bIns="0" rIns="0">
            <a:spAutoFit/>
          </a:bodyPr>
          <a:lstStyle/>
          <a:p>
            <a:pPr>
              <a:lnSpc>
                <a:spcPts val="7551"/>
              </a:lnSpc>
            </a:pPr>
            <a:r>
              <a:rPr lang="en-US" sz="6292">
                <a:solidFill>
                  <a:srgbClr val="FFFFFF"/>
                </a:solidFill>
                <a:latin typeface="TT Hoves Bold"/>
              </a:rPr>
              <a:t>CHOIX DE LA STRUCTURE ET </a:t>
            </a:r>
          </a:p>
          <a:p>
            <a:pPr>
              <a:lnSpc>
                <a:spcPts val="7551"/>
              </a:lnSpc>
            </a:pPr>
            <a:r>
              <a:rPr lang="en-US" sz="6292">
                <a:solidFill>
                  <a:srgbClr val="FFFFFF"/>
                </a:solidFill>
                <a:latin typeface="TT Hoves Bold"/>
              </a:rPr>
              <a:t>OUTILS</a:t>
            </a:r>
          </a:p>
          <a:p>
            <a:pPr>
              <a:lnSpc>
                <a:spcPts val="7551"/>
              </a:lnSpc>
            </a:pPr>
          </a:p>
        </p:txBody>
      </p:sp>
      <p:sp>
        <p:nvSpPr>
          <p:cNvPr name="TextBox 26" id="26"/>
          <p:cNvSpPr txBox="true"/>
          <p:nvPr/>
        </p:nvSpPr>
        <p:spPr>
          <a:xfrm rot="0">
            <a:off x="1460619" y="6487201"/>
            <a:ext cx="3806998" cy="1566863"/>
          </a:xfrm>
          <a:prstGeom prst="rect">
            <a:avLst/>
          </a:prstGeom>
        </p:spPr>
        <p:txBody>
          <a:bodyPr anchor="t" rtlCol="false" tIns="0" lIns="0" bIns="0" rIns="0">
            <a:spAutoFit/>
          </a:bodyPr>
          <a:lstStyle/>
          <a:p>
            <a:pPr algn="ctr" marL="0" indent="0" lvl="0">
              <a:lnSpc>
                <a:spcPts val="4079"/>
              </a:lnSpc>
              <a:spcBef>
                <a:spcPct val="0"/>
              </a:spcBef>
            </a:pPr>
            <a:r>
              <a:rPr lang="en-US" sz="3399">
                <a:solidFill>
                  <a:srgbClr val="2A2E3A"/>
                </a:solidFill>
                <a:latin typeface="Helios Bold"/>
              </a:rPr>
              <a:t>Systèmes de Gestion de Bases de Données </a:t>
            </a:r>
          </a:p>
        </p:txBody>
      </p:sp>
      <p:sp>
        <p:nvSpPr>
          <p:cNvPr name="TextBox 27" id="27"/>
          <p:cNvSpPr txBox="true"/>
          <p:nvPr/>
        </p:nvSpPr>
        <p:spPr>
          <a:xfrm rot="0">
            <a:off x="7020570" y="6487201"/>
            <a:ext cx="3806998" cy="1566863"/>
          </a:xfrm>
          <a:prstGeom prst="rect">
            <a:avLst/>
          </a:prstGeom>
        </p:spPr>
        <p:txBody>
          <a:bodyPr anchor="t" rtlCol="false" tIns="0" lIns="0" bIns="0" rIns="0">
            <a:spAutoFit/>
          </a:bodyPr>
          <a:lstStyle/>
          <a:p>
            <a:pPr algn="ctr">
              <a:lnSpc>
                <a:spcPts val="4079"/>
              </a:lnSpc>
            </a:pPr>
            <a:r>
              <a:rPr lang="en-US" sz="3399">
                <a:solidFill>
                  <a:srgbClr val="2A2E3A"/>
                </a:solidFill>
                <a:latin typeface="Helios Bold"/>
              </a:rPr>
              <a:t>Outil de modélisation de la</a:t>
            </a:r>
          </a:p>
          <a:p>
            <a:pPr algn="ctr" marL="0" indent="0" lvl="0">
              <a:lnSpc>
                <a:spcPts val="4079"/>
              </a:lnSpc>
              <a:spcBef>
                <a:spcPct val="0"/>
              </a:spcBef>
            </a:pPr>
            <a:r>
              <a:rPr lang="en-US" sz="3399">
                <a:solidFill>
                  <a:srgbClr val="2A2E3A"/>
                </a:solidFill>
                <a:latin typeface="Helios Bold"/>
              </a:rPr>
              <a:t>Base de Données</a:t>
            </a:r>
          </a:p>
        </p:txBody>
      </p:sp>
      <p:sp>
        <p:nvSpPr>
          <p:cNvPr name="TextBox 28" id="28"/>
          <p:cNvSpPr txBox="true"/>
          <p:nvPr/>
        </p:nvSpPr>
        <p:spPr>
          <a:xfrm rot="0">
            <a:off x="12505021" y="6584366"/>
            <a:ext cx="3806998" cy="1566863"/>
          </a:xfrm>
          <a:prstGeom prst="rect">
            <a:avLst/>
          </a:prstGeom>
        </p:spPr>
        <p:txBody>
          <a:bodyPr anchor="t" rtlCol="false" tIns="0" lIns="0" bIns="0" rIns="0">
            <a:spAutoFit/>
          </a:bodyPr>
          <a:lstStyle/>
          <a:p>
            <a:pPr algn="ctr" marL="0" indent="0" lvl="0">
              <a:lnSpc>
                <a:spcPts val="4079"/>
              </a:lnSpc>
              <a:spcBef>
                <a:spcPct val="0"/>
              </a:spcBef>
            </a:pPr>
            <a:r>
              <a:rPr lang="en-US" sz="3399">
                <a:solidFill>
                  <a:srgbClr val="2A2E3A"/>
                </a:solidFill>
                <a:latin typeface="Helios Bold"/>
              </a:rPr>
              <a:t>Conception de la modélisation de la Base de Données</a:t>
            </a:r>
          </a:p>
        </p:txBody>
      </p:sp>
      <p:sp>
        <p:nvSpPr>
          <p:cNvPr name="TextBox 29" id="29"/>
          <p:cNvSpPr txBox="true"/>
          <p:nvPr/>
        </p:nvSpPr>
        <p:spPr>
          <a:xfrm rot="0">
            <a:off x="770685" y="3103499"/>
            <a:ext cx="7794824" cy="693739"/>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Helios"/>
              </a:rPr>
              <a:t>Structure Relationnelle </a:t>
            </a:r>
            <a:r>
              <a:rPr lang="en-US" sz="3999">
                <a:solidFill>
                  <a:srgbClr val="000000"/>
                </a:solidFill>
                <a:latin typeface="Helios Bold"/>
              </a:rPr>
              <a:t>(SQL)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4270" y="-150051"/>
            <a:ext cx="15299460" cy="10437051"/>
          </a:xfrm>
          <a:custGeom>
            <a:avLst/>
            <a:gdLst/>
            <a:ahLst/>
            <a:cxnLst/>
            <a:rect r="r" b="b" t="t" l="l"/>
            <a:pathLst>
              <a:path h="10437051" w="15299460">
                <a:moveTo>
                  <a:pt x="0" y="0"/>
                </a:moveTo>
                <a:lnTo>
                  <a:pt x="15299460" y="0"/>
                </a:lnTo>
                <a:lnTo>
                  <a:pt x="15299460" y="10437051"/>
                </a:lnTo>
                <a:lnTo>
                  <a:pt x="0" y="10437051"/>
                </a:lnTo>
                <a:lnTo>
                  <a:pt x="0" y="0"/>
                </a:lnTo>
                <a:close/>
              </a:path>
            </a:pathLst>
          </a:custGeom>
          <a:blipFill>
            <a:blip r:embed="rId2"/>
            <a:stretch>
              <a:fillRect l="-10499" t="-3390" r="-10036" b="-3648"/>
            </a:stretch>
          </a:blipFill>
        </p:spPr>
      </p:sp>
      <p:sp>
        <p:nvSpPr>
          <p:cNvPr name="Freeform 3" id="3"/>
          <p:cNvSpPr/>
          <p:nvPr/>
        </p:nvSpPr>
        <p:spPr>
          <a:xfrm flipH="false" flipV="false" rot="0">
            <a:off x="14556350" y="301063"/>
            <a:ext cx="1934270" cy="1455275"/>
          </a:xfrm>
          <a:custGeom>
            <a:avLst/>
            <a:gdLst/>
            <a:ahLst/>
            <a:cxnLst/>
            <a:rect r="r" b="b" t="t" l="l"/>
            <a:pathLst>
              <a:path h="1455275" w="1934270">
                <a:moveTo>
                  <a:pt x="0" y="0"/>
                </a:moveTo>
                <a:lnTo>
                  <a:pt x="1934270" y="0"/>
                </a:lnTo>
                <a:lnTo>
                  <a:pt x="1934270" y="1455274"/>
                </a:lnTo>
                <a:lnTo>
                  <a:pt x="0" y="1455274"/>
                </a:lnTo>
                <a:lnTo>
                  <a:pt x="0" y="0"/>
                </a:lnTo>
                <a:close/>
              </a:path>
            </a:pathLst>
          </a:custGeom>
          <a:blipFill>
            <a:blip r:embed="rId3"/>
            <a:stretch>
              <a:fillRect l="0" t="0" r="-6098" b="-6485"/>
            </a:stretch>
          </a:blipFill>
        </p:spPr>
      </p:sp>
      <p:sp>
        <p:nvSpPr>
          <p:cNvPr name="TextBox 4" id="4"/>
          <p:cNvSpPr txBox="true"/>
          <p:nvPr/>
        </p:nvSpPr>
        <p:spPr>
          <a:xfrm rot="0">
            <a:off x="11260117" y="778268"/>
            <a:ext cx="2579142" cy="1285875"/>
          </a:xfrm>
          <a:prstGeom prst="rect">
            <a:avLst/>
          </a:prstGeom>
        </p:spPr>
        <p:txBody>
          <a:bodyPr anchor="t" rtlCol="false" tIns="0" lIns="0" bIns="0" rIns="0">
            <a:spAutoFit/>
          </a:bodyPr>
          <a:lstStyle/>
          <a:p>
            <a:pPr>
              <a:lnSpc>
                <a:spcPts val="10199"/>
              </a:lnSpc>
            </a:pPr>
            <a:r>
              <a:rPr lang="en-US" sz="8499">
                <a:solidFill>
                  <a:srgbClr val="A20E20"/>
                </a:solidFill>
                <a:latin typeface="TT Hoves Bold"/>
              </a:rPr>
              <a:t>MLD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33799" y="416086"/>
            <a:ext cx="13620401" cy="9454829"/>
          </a:xfrm>
          <a:custGeom>
            <a:avLst/>
            <a:gdLst/>
            <a:ahLst/>
            <a:cxnLst/>
            <a:rect r="r" b="b" t="t" l="l"/>
            <a:pathLst>
              <a:path h="9454829" w="13620401">
                <a:moveTo>
                  <a:pt x="0" y="0"/>
                </a:moveTo>
                <a:lnTo>
                  <a:pt x="13620402" y="0"/>
                </a:lnTo>
                <a:lnTo>
                  <a:pt x="13620402" y="9454828"/>
                </a:lnTo>
                <a:lnTo>
                  <a:pt x="0" y="9454828"/>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45215" y="-41732"/>
            <a:ext cx="14197569" cy="10328732"/>
          </a:xfrm>
          <a:custGeom>
            <a:avLst/>
            <a:gdLst/>
            <a:ahLst/>
            <a:cxnLst/>
            <a:rect r="r" b="b" t="t" l="l"/>
            <a:pathLst>
              <a:path h="10328732" w="14197569">
                <a:moveTo>
                  <a:pt x="0" y="0"/>
                </a:moveTo>
                <a:lnTo>
                  <a:pt x="14197570" y="0"/>
                </a:lnTo>
                <a:lnTo>
                  <a:pt x="14197570" y="10328732"/>
                </a:lnTo>
                <a:lnTo>
                  <a:pt x="0" y="10328732"/>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87253" y="9607868"/>
            <a:ext cx="2023714" cy="300990"/>
          </a:xfrm>
          <a:prstGeom prst="rect">
            <a:avLst/>
          </a:prstGeom>
        </p:spPr>
        <p:txBody>
          <a:bodyPr anchor="t" rtlCol="false" tIns="0" lIns="0" bIns="0" rIns="0">
            <a:spAutoFit/>
          </a:bodyPr>
          <a:lstStyle/>
          <a:p>
            <a:pPr marL="0" indent="0" lvl="0">
              <a:lnSpc>
                <a:spcPts val="2340"/>
              </a:lnSpc>
              <a:spcBef>
                <a:spcPct val="0"/>
              </a:spcBef>
            </a:pPr>
          </a:p>
        </p:txBody>
      </p:sp>
      <p:sp>
        <p:nvSpPr>
          <p:cNvPr name="Freeform 3" id="3"/>
          <p:cNvSpPr/>
          <p:nvPr/>
        </p:nvSpPr>
        <p:spPr>
          <a:xfrm flipH="false" flipV="false" rot="0">
            <a:off x="12434578" y="-46314"/>
            <a:ext cx="9968234" cy="11870250"/>
          </a:xfrm>
          <a:custGeom>
            <a:avLst/>
            <a:gdLst/>
            <a:ahLst/>
            <a:cxnLst/>
            <a:rect r="r" b="b" t="t" l="l"/>
            <a:pathLst>
              <a:path h="11870250" w="9968234">
                <a:moveTo>
                  <a:pt x="0" y="0"/>
                </a:moveTo>
                <a:lnTo>
                  <a:pt x="9968234" y="0"/>
                </a:lnTo>
                <a:lnTo>
                  <a:pt x="9968234" y="11870250"/>
                </a:lnTo>
                <a:lnTo>
                  <a:pt x="0" y="11870250"/>
                </a:lnTo>
                <a:lnTo>
                  <a:pt x="0" y="0"/>
                </a:lnTo>
                <a:close/>
              </a:path>
            </a:pathLst>
          </a:custGeom>
          <a:blipFill>
            <a:blip r:embed="rId2"/>
            <a:stretch>
              <a:fillRect l="-104107" t="0" r="-24792" b="0"/>
            </a:stretch>
          </a:blipFill>
        </p:spPr>
      </p:sp>
      <p:grpSp>
        <p:nvGrpSpPr>
          <p:cNvPr name="Group 4" id="4"/>
          <p:cNvGrpSpPr/>
          <p:nvPr/>
        </p:nvGrpSpPr>
        <p:grpSpPr>
          <a:xfrm rot="-10800000">
            <a:off x="14447117" y="-46314"/>
            <a:ext cx="7681766" cy="3540443"/>
            <a:chOff x="0" y="0"/>
            <a:chExt cx="406400" cy="187305"/>
          </a:xfrm>
        </p:grpSpPr>
        <p:sp>
          <p:nvSpPr>
            <p:cNvPr name="Freeform 5" id="5"/>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6" id="6"/>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7" id="7"/>
          <p:cNvSpPr/>
          <p:nvPr/>
        </p:nvSpPr>
        <p:spPr>
          <a:xfrm flipH="false" flipV="false" rot="0">
            <a:off x="0" y="1723907"/>
            <a:ext cx="6860853" cy="3584653"/>
          </a:xfrm>
          <a:custGeom>
            <a:avLst/>
            <a:gdLst/>
            <a:ahLst/>
            <a:cxnLst/>
            <a:rect r="r" b="b" t="t" l="l"/>
            <a:pathLst>
              <a:path h="3584653" w="6860853">
                <a:moveTo>
                  <a:pt x="0" y="0"/>
                </a:moveTo>
                <a:lnTo>
                  <a:pt x="6860853" y="0"/>
                </a:lnTo>
                <a:lnTo>
                  <a:pt x="6860853" y="3584654"/>
                </a:lnTo>
                <a:lnTo>
                  <a:pt x="0" y="3584654"/>
                </a:lnTo>
                <a:lnTo>
                  <a:pt x="0" y="0"/>
                </a:lnTo>
                <a:close/>
              </a:path>
            </a:pathLst>
          </a:custGeom>
          <a:blipFill>
            <a:blip r:embed="rId3"/>
            <a:stretch>
              <a:fillRect l="0" t="-6222" r="0" b="-6222"/>
            </a:stretch>
          </a:blipFill>
        </p:spPr>
      </p:sp>
      <p:sp>
        <p:nvSpPr>
          <p:cNvPr name="Freeform 8" id="8"/>
          <p:cNvSpPr/>
          <p:nvPr/>
        </p:nvSpPr>
        <p:spPr>
          <a:xfrm flipH="false" flipV="false" rot="0">
            <a:off x="5648700" y="4800823"/>
            <a:ext cx="6785878" cy="5486177"/>
          </a:xfrm>
          <a:custGeom>
            <a:avLst/>
            <a:gdLst/>
            <a:ahLst/>
            <a:cxnLst/>
            <a:rect r="r" b="b" t="t" l="l"/>
            <a:pathLst>
              <a:path h="5486177" w="6785878">
                <a:moveTo>
                  <a:pt x="0" y="0"/>
                </a:moveTo>
                <a:lnTo>
                  <a:pt x="6785878" y="0"/>
                </a:lnTo>
                <a:lnTo>
                  <a:pt x="6785878" y="5486177"/>
                </a:lnTo>
                <a:lnTo>
                  <a:pt x="0" y="5486177"/>
                </a:lnTo>
                <a:lnTo>
                  <a:pt x="0" y="0"/>
                </a:lnTo>
                <a:close/>
              </a:path>
            </a:pathLst>
          </a:custGeom>
          <a:blipFill>
            <a:blip r:embed="rId4"/>
            <a:stretch>
              <a:fillRect l="0" t="-11728" r="0" b="0"/>
            </a:stretch>
          </a:blipFill>
        </p:spPr>
      </p:sp>
      <p:sp>
        <p:nvSpPr>
          <p:cNvPr name="TextBox 9" id="9"/>
          <p:cNvSpPr txBox="true"/>
          <p:nvPr/>
        </p:nvSpPr>
        <p:spPr>
          <a:xfrm rot="0">
            <a:off x="483779" y="-46314"/>
            <a:ext cx="12283566" cy="2714625"/>
          </a:xfrm>
          <a:prstGeom prst="rect">
            <a:avLst/>
          </a:prstGeom>
        </p:spPr>
        <p:txBody>
          <a:bodyPr anchor="t" rtlCol="false" tIns="0" lIns="0" bIns="0" rIns="0">
            <a:spAutoFit/>
          </a:bodyPr>
          <a:lstStyle/>
          <a:p>
            <a:pPr>
              <a:lnSpc>
                <a:spcPts val="7146"/>
              </a:lnSpc>
            </a:pPr>
            <a:r>
              <a:rPr lang="en-US" sz="5955">
                <a:solidFill>
                  <a:srgbClr val="A20E20"/>
                </a:solidFill>
                <a:latin typeface="TT Hoves Bold"/>
              </a:rPr>
              <a:t>OBJECTIF D’ÉVOLUTION DU PROJET EN SAAS</a:t>
            </a:r>
          </a:p>
          <a:p>
            <a:pPr>
              <a:lnSpc>
                <a:spcPts val="7146"/>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4447117" y="-46314"/>
            <a:ext cx="7681766" cy="3540443"/>
            <a:chOff x="0" y="0"/>
            <a:chExt cx="406400" cy="187305"/>
          </a:xfrm>
        </p:grpSpPr>
        <p:sp>
          <p:nvSpPr>
            <p:cNvPr name="Freeform 3" id="3"/>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4" id="4"/>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4261747" y="1244035"/>
            <a:ext cx="9764506" cy="8796540"/>
          </a:xfrm>
          <a:custGeom>
            <a:avLst/>
            <a:gdLst/>
            <a:ahLst/>
            <a:cxnLst/>
            <a:rect r="r" b="b" t="t" l="l"/>
            <a:pathLst>
              <a:path h="8796540" w="9764506">
                <a:moveTo>
                  <a:pt x="0" y="0"/>
                </a:moveTo>
                <a:lnTo>
                  <a:pt x="9764506" y="0"/>
                </a:lnTo>
                <a:lnTo>
                  <a:pt x="9764506" y="8796540"/>
                </a:lnTo>
                <a:lnTo>
                  <a:pt x="0" y="8796540"/>
                </a:lnTo>
                <a:lnTo>
                  <a:pt x="0" y="0"/>
                </a:lnTo>
                <a:close/>
              </a:path>
            </a:pathLst>
          </a:custGeom>
          <a:blipFill>
            <a:blip r:embed="rId2"/>
            <a:stretch>
              <a:fillRect l="0" t="-2885" r="0" b="-2885"/>
            </a:stretch>
          </a:blipFill>
        </p:spPr>
      </p:sp>
      <p:sp>
        <p:nvSpPr>
          <p:cNvPr name="TextBox 6" id="6"/>
          <p:cNvSpPr txBox="true"/>
          <p:nvPr/>
        </p:nvSpPr>
        <p:spPr>
          <a:xfrm rot="0">
            <a:off x="987253" y="9607868"/>
            <a:ext cx="2023714" cy="300990"/>
          </a:xfrm>
          <a:prstGeom prst="rect">
            <a:avLst/>
          </a:prstGeom>
        </p:spPr>
        <p:txBody>
          <a:bodyPr anchor="t" rtlCol="false" tIns="0" lIns="0" bIns="0" rIns="0">
            <a:spAutoFit/>
          </a:bodyPr>
          <a:lstStyle/>
          <a:p>
            <a:pPr marL="0" indent="0" lvl="0">
              <a:lnSpc>
                <a:spcPts val="2340"/>
              </a:lnSpc>
              <a:spcBef>
                <a:spcPct val="0"/>
              </a:spcBef>
            </a:pPr>
          </a:p>
        </p:txBody>
      </p:sp>
      <p:sp>
        <p:nvSpPr>
          <p:cNvPr name="TextBox 7" id="7"/>
          <p:cNvSpPr txBox="true"/>
          <p:nvPr/>
        </p:nvSpPr>
        <p:spPr>
          <a:xfrm rot="0">
            <a:off x="0" y="-9525"/>
            <a:ext cx="13810636" cy="1723872"/>
          </a:xfrm>
          <a:prstGeom prst="rect">
            <a:avLst/>
          </a:prstGeom>
        </p:spPr>
        <p:txBody>
          <a:bodyPr anchor="t" rtlCol="false" tIns="0" lIns="0" bIns="0" rIns="0">
            <a:spAutoFit/>
          </a:bodyPr>
          <a:lstStyle/>
          <a:p>
            <a:pPr>
              <a:lnSpc>
                <a:spcPts val="4513"/>
              </a:lnSpc>
            </a:pPr>
            <a:r>
              <a:rPr lang="en-US" sz="3761">
                <a:solidFill>
                  <a:srgbClr val="A20E20"/>
                </a:solidFill>
                <a:latin typeface="TT Hoves Bold"/>
              </a:rPr>
              <a:t>OBJECTIF D’ÉVOLUTION DU PROJET EN SAAS / Micro-service Architecture</a:t>
            </a:r>
          </a:p>
          <a:p>
            <a:pPr>
              <a:lnSpc>
                <a:spcPts val="4513"/>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814230" y="9258300"/>
            <a:ext cx="5765006" cy="1028700"/>
            <a:chOff x="0" y="0"/>
            <a:chExt cx="7686674" cy="1371600"/>
          </a:xfrm>
        </p:grpSpPr>
        <p:grpSp>
          <p:nvGrpSpPr>
            <p:cNvPr name="Group 3" id="3"/>
            <p:cNvGrpSpPr/>
            <p:nvPr/>
          </p:nvGrpSpPr>
          <p:grpSpPr>
            <a:xfrm rot="0">
              <a:off x="0" y="0"/>
              <a:ext cx="7686674" cy="1371600"/>
              <a:chOff x="0" y="0"/>
              <a:chExt cx="1049690" cy="187305"/>
            </a:xfrm>
          </p:grpSpPr>
          <p:sp>
            <p:nvSpPr>
              <p:cNvPr name="Freeform 4" id="4"/>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5" id="5"/>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1942883" y="475615"/>
              <a:ext cx="2698286" cy="391795"/>
            </a:xfrm>
            <a:prstGeom prst="rect">
              <a:avLst/>
            </a:prstGeom>
          </p:spPr>
          <p:txBody>
            <a:bodyPr anchor="t" rtlCol="false" tIns="0" lIns="0" bIns="0" rIns="0">
              <a:spAutoFit/>
            </a:bodyPr>
            <a:lstStyle/>
            <a:p>
              <a:pPr algn="r" marL="0" indent="0" lvl="0">
                <a:lnSpc>
                  <a:spcPts val="2340"/>
                </a:lnSpc>
                <a:spcBef>
                  <a:spcPct val="0"/>
                </a:spcBef>
              </a:pPr>
            </a:p>
          </p:txBody>
        </p:sp>
      </p:grpSp>
      <p:sp>
        <p:nvSpPr>
          <p:cNvPr name="AutoShape 7" id="7"/>
          <p:cNvSpPr/>
          <p:nvPr/>
        </p:nvSpPr>
        <p:spPr>
          <a:xfrm>
            <a:off x="7333973" y="5681289"/>
            <a:ext cx="6492240" cy="0"/>
          </a:xfrm>
          <a:prstGeom prst="line">
            <a:avLst/>
          </a:prstGeom>
          <a:ln cap="flat" w="38100">
            <a:solidFill>
              <a:srgbClr val="000000"/>
            </a:solidFill>
            <a:prstDash val="solid"/>
            <a:headEnd type="none" len="sm" w="sm"/>
            <a:tailEnd type="arrow" len="sm" w="med"/>
          </a:ln>
        </p:spPr>
      </p:sp>
      <p:sp>
        <p:nvSpPr>
          <p:cNvPr name="Freeform 8" id="8"/>
          <p:cNvSpPr/>
          <p:nvPr/>
        </p:nvSpPr>
        <p:spPr>
          <a:xfrm flipH="false" flipV="false" rot="0">
            <a:off x="-755011" y="-858827"/>
            <a:ext cx="7350849" cy="11334580"/>
          </a:xfrm>
          <a:custGeom>
            <a:avLst/>
            <a:gdLst/>
            <a:ahLst/>
            <a:cxnLst/>
            <a:rect r="r" b="b" t="t" l="l"/>
            <a:pathLst>
              <a:path h="11334580" w="7350849">
                <a:moveTo>
                  <a:pt x="0" y="0"/>
                </a:moveTo>
                <a:lnTo>
                  <a:pt x="7350849" y="0"/>
                </a:lnTo>
                <a:lnTo>
                  <a:pt x="7350849" y="11334580"/>
                </a:lnTo>
                <a:lnTo>
                  <a:pt x="0" y="11334580"/>
                </a:lnTo>
                <a:lnTo>
                  <a:pt x="0" y="0"/>
                </a:lnTo>
                <a:close/>
              </a:path>
            </a:pathLst>
          </a:custGeom>
          <a:blipFill>
            <a:blip r:embed="rId2"/>
            <a:stretch>
              <a:fillRect l="-24179" t="0" r="-149943" b="0"/>
            </a:stretch>
          </a:blipFill>
        </p:spPr>
      </p:sp>
      <p:sp>
        <p:nvSpPr>
          <p:cNvPr name="TextBox 9" id="9"/>
          <p:cNvSpPr txBox="true"/>
          <p:nvPr/>
        </p:nvSpPr>
        <p:spPr>
          <a:xfrm rot="0">
            <a:off x="7343498" y="2447551"/>
            <a:ext cx="9680963" cy="2571750"/>
          </a:xfrm>
          <a:prstGeom prst="rect">
            <a:avLst/>
          </a:prstGeom>
        </p:spPr>
        <p:txBody>
          <a:bodyPr anchor="t" rtlCol="false" tIns="0" lIns="0" bIns="0" rIns="0">
            <a:spAutoFit/>
          </a:bodyPr>
          <a:lstStyle/>
          <a:p>
            <a:pPr>
              <a:lnSpc>
                <a:spcPts val="10199"/>
              </a:lnSpc>
            </a:pPr>
            <a:r>
              <a:rPr lang="en-US" sz="8499">
                <a:solidFill>
                  <a:srgbClr val="A20E20"/>
                </a:solidFill>
                <a:latin typeface="TT Hoves Bold"/>
              </a:rPr>
              <a:t>CONCEPTION ET MODELISATION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78292" y="2314575"/>
            <a:ext cx="6681008" cy="6396197"/>
            <a:chOff x="0" y="0"/>
            <a:chExt cx="8908010" cy="8528262"/>
          </a:xfrm>
        </p:grpSpPr>
        <p:sp>
          <p:nvSpPr>
            <p:cNvPr name="AutoShape 3" id="3"/>
            <p:cNvSpPr/>
            <p:nvPr/>
          </p:nvSpPr>
          <p:spPr>
            <a:xfrm>
              <a:off x="0" y="6350"/>
              <a:ext cx="8656320" cy="0"/>
            </a:xfrm>
            <a:prstGeom prst="line">
              <a:avLst/>
            </a:prstGeom>
            <a:ln cap="flat" w="12700">
              <a:solidFill>
                <a:srgbClr val="2A2E3A"/>
              </a:solidFill>
              <a:prstDash val="solid"/>
              <a:headEnd type="none" len="sm" w="sm"/>
              <a:tailEnd type="none" len="sm" w="sm"/>
            </a:ln>
          </p:spPr>
        </p:sp>
        <p:sp>
          <p:nvSpPr>
            <p:cNvPr name="AutoShape 4" id="4"/>
            <p:cNvSpPr/>
            <p:nvPr/>
          </p:nvSpPr>
          <p:spPr>
            <a:xfrm>
              <a:off x="0" y="8521912"/>
              <a:ext cx="8656320" cy="0"/>
            </a:xfrm>
            <a:prstGeom prst="line">
              <a:avLst/>
            </a:prstGeom>
            <a:ln cap="flat" w="12700">
              <a:solidFill>
                <a:srgbClr val="2A2E3A"/>
              </a:solidFill>
              <a:prstDash val="solid"/>
              <a:headEnd type="none" len="sm" w="sm"/>
              <a:tailEnd type="none" len="sm" w="sm"/>
            </a:ln>
          </p:spPr>
        </p:sp>
        <p:sp>
          <p:nvSpPr>
            <p:cNvPr name="TextBox 5" id="5"/>
            <p:cNvSpPr txBox="true"/>
            <p:nvPr/>
          </p:nvSpPr>
          <p:spPr>
            <a:xfrm rot="0">
              <a:off x="0" y="1213448"/>
              <a:ext cx="8908010" cy="6867525"/>
            </a:xfrm>
            <a:prstGeom prst="rect">
              <a:avLst/>
            </a:prstGeom>
          </p:spPr>
          <p:txBody>
            <a:bodyPr anchor="t" rtlCol="false" tIns="0" lIns="0" bIns="0" rIns="0">
              <a:spAutoFit/>
            </a:bodyPr>
            <a:lstStyle/>
            <a:p>
              <a:pPr marL="0" indent="0" lvl="0">
                <a:lnSpc>
                  <a:spcPts val="4079"/>
                </a:lnSpc>
                <a:spcBef>
                  <a:spcPct val="0"/>
                </a:spcBef>
              </a:pPr>
              <a:r>
                <a:rPr lang="en-US" sz="3399">
                  <a:solidFill>
                    <a:srgbClr val="2A2E3A"/>
                  </a:solidFill>
                  <a:latin typeface="Helios"/>
                </a:rPr>
                <a:t>Sparx Systems Enterprise Architect est un outil de modélisation et de conception visuelle basé sur OMG UML. La plateforme prend en charge : la conception et la construction de systèmes logiciels ; modélisation des processus métiers ; et la modélisation de domaines basés sur l'industrie.</a:t>
              </a:r>
            </a:p>
          </p:txBody>
        </p:sp>
      </p:grpSp>
      <p:grpSp>
        <p:nvGrpSpPr>
          <p:cNvPr name="Group 6" id="6"/>
          <p:cNvGrpSpPr/>
          <p:nvPr/>
        </p:nvGrpSpPr>
        <p:grpSpPr>
          <a:xfrm rot="0">
            <a:off x="-1287623" y="9258300"/>
            <a:ext cx="5765006" cy="1028700"/>
            <a:chOff x="0" y="0"/>
            <a:chExt cx="7686674" cy="1371600"/>
          </a:xfrm>
        </p:grpSpPr>
        <p:grpSp>
          <p:nvGrpSpPr>
            <p:cNvPr name="Group 7" id="7"/>
            <p:cNvGrpSpPr/>
            <p:nvPr/>
          </p:nvGrpSpPr>
          <p:grpSpPr>
            <a:xfrm rot="0">
              <a:off x="0" y="0"/>
              <a:ext cx="7686674" cy="1371600"/>
              <a:chOff x="0" y="0"/>
              <a:chExt cx="1049690" cy="187305"/>
            </a:xfrm>
          </p:grpSpPr>
          <p:sp>
            <p:nvSpPr>
              <p:cNvPr name="Freeform 8" id="8"/>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9" id="9"/>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sp>
          <p:nvSpPr>
            <p:cNvPr name="TextBox 10" id="10"/>
            <p:cNvSpPr txBox="true"/>
            <p:nvPr/>
          </p:nvSpPr>
          <p:spPr>
            <a:xfrm rot="0">
              <a:off x="3033168" y="475615"/>
              <a:ext cx="2698286" cy="391795"/>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Back to Agenda</a:t>
              </a:r>
            </a:p>
          </p:txBody>
        </p:sp>
      </p:grpSp>
      <p:grpSp>
        <p:nvGrpSpPr>
          <p:cNvPr name="Group 11" id="11"/>
          <p:cNvGrpSpPr/>
          <p:nvPr/>
        </p:nvGrpSpPr>
        <p:grpSpPr>
          <a:xfrm rot="-10800000">
            <a:off x="14447117" y="-741521"/>
            <a:ext cx="7681766" cy="3540443"/>
            <a:chOff x="0" y="0"/>
            <a:chExt cx="406400" cy="187305"/>
          </a:xfrm>
        </p:grpSpPr>
        <p:sp>
          <p:nvSpPr>
            <p:cNvPr name="Freeform 12" id="12"/>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13" id="13"/>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14" id="14"/>
          <p:cNvSpPr/>
          <p:nvPr/>
        </p:nvSpPr>
        <p:spPr>
          <a:xfrm flipH="false" flipV="false" rot="0">
            <a:off x="1028700" y="2636654"/>
            <a:ext cx="8399424" cy="6299568"/>
          </a:xfrm>
          <a:custGeom>
            <a:avLst/>
            <a:gdLst/>
            <a:ahLst/>
            <a:cxnLst/>
            <a:rect r="r" b="b" t="t" l="l"/>
            <a:pathLst>
              <a:path h="6299568" w="8399424">
                <a:moveTo>
                  <a:pt x="0" y="0"/>
                </a:moveTo>
                <a:lnTo>
                  <a:pt x="8399424" y="0"/>
                </a:lnTo>
                <a:lnTo>
                  <a:pt x="8399424" y="6299567"/>
                </a:lnTo>
                <a:lnTo>
                  <a:pt x="0" y="6299567"/>
                </a:lnTo>
                <a:lnTo>
                  <a:pt x="0" y="0"/>
                </a:lnTo>
                <a:close/>
              </a:path>
            </a:pathLst>
          </a:custGeom>
          <a:blipFill>
            <a:blip r:embed="rId2"/>
            <a:stretch>
              <a:fillRect l="0" t="0" r="0" b="0"/>
            </a:stretch>
          </a:blipFill>
        </p:spPr>
      </p:sp>
      <p:sp>
        <p:nvSpPr>
          <p:cNvPr name="TextBox 15" id="15"/>
          <p:cNvSpPr txBox="true"/>
          <p:nvPr/>
        </p:nvSpPr>
        <p:spPr>
          <a:xfrm rot="0">
            <a:off x="1028700" y="1028700"/>
            <a:ext cx="10015819" cy="1285875"/>
          </a:xfrm>
          <a:prstGeom prst="rect">
            <a:avLst/>
          </a:prstGeom>
        </p:spPr>
        <p:txBody>
          <a:bodyPr anchor="t" rtlCol="false" tIns="0" lIns="0" bIns="0" rIns="0">
            <a:spAutoFit/>
          </a:bodyPr>
          <a:lstStyle/>
          <a:p>
            <a:pPr>
              <a:lnSpc>
                <a:spcPts val="10199"/>
              </a:lnSpc>
            </a:pPr>
            <a:r>
              <a:rPr lang="en-US" sz="8499">
                <a:solidFill>
                  <a:srgbClr val="A20E20"/>
                </a:solidFill>
                <a:latin typeface="TT Hoves Bold"/>
              </a:rPr>
              <a:t>CHOIX D’OUTIL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2424517" y="-53689"/>
            <a:ext cx="18526628" cy="2142423"/>
            <a:chOff x="0" y="0"/>
            <a:chExt cx="1610883" cy="186283"/>
          </a:xfrm>
        </p:grpSpPr>
        <p:sp>
          <p:nvSpPr>
            <p:cNvPr name="Freeform 3" id="3"/>
            <p:cNvSpPr/>
            <p:nvPr/>
          </p:nvSpPr>
          <p:spPr>
            <a:xfrm flipH="false" flipV="false" rot="0">
              <a:off x="0" y="0"/>
              <a:ext cx="1610883" cy="186283"/>
            </a:xfrm>
            <a:custGeom>
              <a:avLst/>
              <a:gdLst/>
              <a:ahLst/>
              <a:cxnLst/>
              <a:rect r="r" b="b" t="t" l="l"/>
              <a:pathLst>
                <a:path h="186283" w="1610883">
                  <a:moveTo>
                    <a:pt x="203200" y="0"/>
                  </a:moveTo>
                  <a:lnTo>
                    <a:pt x="1407683" y="0"/>
                  </a:lnTo>
                  <a:lnTo>
                    <a:pt x="1610883" y="186283"/>
                  </a:lnTo>
                  <a:lnTo>
                    <a:pt x="0" y="186283"/>
                  </a:lnTo>
                  <a:lnTo>
                    <a:pt x="203200" y="0"/>
                  </a:lnTo>
                  <a:close/>
                </a:path>
              </a:pathLst>
            </a:custGeom>
            <a:solidFill>
              <a:srgbClr val="E4E4E4"/>
            </a:solidFill>
          </p:spPr>
        </p:sp>
        <p:sp>
          <p:nvSpPr>
            <p:cNvPr name="TextBox 4" id="4"/>
            <p:cNvSpPr txBox="true"/>
            <p:nvPr/>
          </p:nvSpPr>
          <p:spPr>
            <a:xfrm>
              <a:off x="127000" y="-38100"/>
              <a:ext cx="1356883" cy="224383"/>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0" y="2088734"/>
            <a:ext cx="18343796" cy="8198266"/>
          </a:xfrm>
          <a:custGeom>
            <a:avLst/>
            <a:gdLst/>
            <a:ahLst/>
            <a:cxnLst/>
            <a:rect r="r" b="b" t="t" l="l"/>
            <a:pathLst>
              <a:path h="8198266" w="18343796">
                <a:moveTo>
                  <a:pt x="0" y="0"/>
                </a:moveTo>
                <a:lnTo>
                  <a:pt x="18343796" y="0"/>
                </a:lnTo>
                <a:lnTo>
                  <a:pt x="18343796" y="8198266"/>
                </a:lnTo>
                <a:lnTo>
                  <a:pt x="0" y="8198266"/>
                </a:lnTo>
                <a:lnTo>
                  <a:pt x="0" y="0"/>
                </a:lnTo>
                <a:close/>
              </a:path>
            </a:pathLst>
          </a:custGeom>
          <a:blipFill>
            <a:blip r:embed="rId2"/>
            <a:stretch>
              <a:fillRect l="0" t="0" r="0" b="0"/>
            </a:stretch>
          </a:blipFill>
        </p:spPr>
      </p:sp>
      <p:sp>
        <p:nvSpPr>
          <p:cNvPr name="TextBox 6" id="6"/>
          <p:cNvSpPr txBox="true"/>
          <p:nvPr/>
        </p:nvSpPr>
        <p:spPr>
          <a:xfrm rot="0">
            <a:off x="1028700" y="385762"/>
            <a:ext cx="11620195" cy="1285875"/>
          </a:xfrm>
          <a:prstGeom prst="rect">
            <a:avLst/>
          </a:prstGeom>
        </p:spPr>
        <p:txBody>
          <a:bodyPr anchor="t" rtlCol="false" tIns="0" lIns="0" bIns="0" rIns="0">
            <a:spAutoFit/>
          </a:bodyPr>
          <a:lstStyle/>
          <a:p>
            <a:pPr>
              <a:lnSpc>
                <a:spcPts val="10199"/>
              </a:lnSpc>
            </a:pPr>
            <a:r>
              <a:rPr lang="en-US" sz="8499">
                <a:solidFill>
                  <a:srgbClr val="A20E20"/>
                </a:solidFill>
                <a:latin typeface="TT Hoves Bold"/>
              </a:rPr>
              <a:t>CAS D’UTILISATION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829" t="0" r="-4829"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28410" y="0"/>
            <a:ext cx="12259590" cy="2566292"/>
          </a:xfrm>
          <a:custGeom>
            <a:avLst/>
            <a:gdLst/>
            <a:ahLst/>
            <a:cxnLst/>
            <a:rect r="r" b="b" t="t" l="l"/>
            <a:pathLst>
              <a:path h="2566292" w="12259590">
                <a:moveTo>
                  <a:pt x="0" y="0"/>
                </a:moveTo>
                <a:lnTo>
                  <a:pt x="12259590" y="0"/>
                </a:lnTo>
                <a:lnTo>
                  <a:pt x="12259590" y="2566292"/>
                </a:lnTo>
                <a:lnTo>
                  <a:pt x="0" y="2566292"/>
                </a:lnTo>
                <a:lnTo>
                  <a:pt x="0" y="0"/>
                </a:lnTo>
                <a:close/>
              </a:path>
            </a:pathLst>
          </a:custGeom>
          <a:blipFill>
            <a:blip r:embed="rId2"/>
            <a:stretch>
              <a:fillRect l="0" t="-218576" r="0" b="0"/>
            </a:stretch>
          </a:blipFill>
        </p:spPr>
      </p:sp>
      <p:grpSp>
        <p:nvGrpSpPr>
          <p:cNvPr name="Group 3" id="3"/>
          <p:cNvGrpSpPr/>
          <p:nvPr/>
        </p:nvGrpSpPr>
        <p:grpSpPr>
          <a:xfrm rot="-10800000">
            <a:off x="-3777921" y="2376440"/>
            <a:ext cx="7555842" cy="3482406"/>
            <a:chOff x="0" y="0"/>
            <a:chExt cx="406400" cy="187305"/>
          </a:xfrm>
        </p:grpSpPr>
        <p:sp>
          <p:nvSpPr>
            <p:cNvPr name="Freeform 4" id="4"/>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5" id="5"/>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10800000">
            <a:off x="-4109936" y="0"/>
            <a:ext cx="13253936" cy="3370693"/>
            <a:chOff x="0" y="0"/>
            <a:chExt cx="736505" cy="187305"/>
          </a:xfrm>
        </p:grpSpPr>
        <p:sp>
          <p:nvSpPr>
            <p:cNvPr name="Freeform 7" id="7"/>
            <p:cNvSpPr/>
            <p:nvPr/>
          </p:nvSpPr>
          <p:spPr>
            <a:xfrm flipH="false" flipV="false" rot="0">
              <a:off x="0" y="0"/>
              <a:ext cx="736505" cy="187305"/>
            </a:xfrm>
            <a:custGeom>
              <a:avLst/>
              <a:gdLst/>
              <a:ahLst/>
              <a:cxnLst/>
              <a:rect r="r" b="b" t="t" l="l"/>
              <a:pathLst>
                <a:path h="187305" w="736505">
                  <a:moveTo>
                    <a:pt x="203200" y="0"/>
                  </a:moveTo>
                  <a:lnTo>
                    <a:pt x="533305" y="0"/>
                  </a:lnTo>
                  <a:lnTo>
                    <a:pt x="736505" y="187305"/>
                  </a:lnTo>
                  <a:lnTo>
                    <a:pt x="0" y="187305"/>
                  </a:lnTo>
                  <a:lnTo>
                    <a:pt x="203200" y="0"/>
                  </a:lnTo>
                  <a:close/>
                </a:path>
              </a:pathLst>
            </a:custGeom>
            <a:solidFill>
              <a:srgbClr val="A20E20"/>
            </a:solidFill>
          </p:spPr>
        </p:sp>
        <p:sp>
          <p:nvSpPr>
            <p:cNvPr name="TextBox 8" id="8"/>
            <p:cNvSpPr txBox="true"/>
            <p:nvPr/>
          </p:nvSpPr>
          <p:spPr>
            <a:xfrm>
              <a:off x="127000" y="-38100"/>
              <a:ext cx="482505" cy="225405"/>
            </a:xfrm>
            <a:prstGeom prst="rect">
              <a:avLst/>
            </a:prstGeom>
          </p:spPr>
          <p:txBody>
            <a:bodyPr anchor="ctr" rtlCol="false" tIns="50800" lIns="50800" bIns="50800" rIns="50800"/>
            <a:lstStyle/>
            <a:p>
              <a:pPr algn="ctr">
                <a:lnSpc>
                  <a:spcPts val="2100"/>
                </a:lnSpc>
              </a:pPr>
            </a:p>
          </p:txBody>
        </p:sp>
      </p:grpSp>
      <p:graphicFrame>
        <p:nvGraphicFramePr>
          <p:cNvPr name="Table 9" id="9"/>
          <p:cNvGraphicFramePr>
            <a:graphicFrameLocks noGrp="true"/>
          </p:cNvGraphicFramePr>
          <p:nvPr/>
        </p:nvGraphicFramePr>
        <p:xfrm>
          <a:off x="1958279" y="4624383"/>
          <a:ext cx="7479588" cy="5010150"/>
        </p:xfrm>
        <a:graphic>
          <a:graphicData uri="http://schemas.openxmlformats.org/drawingml/2006/table">
            <a:tbl>
              <a:tblPr/>
              <a:tblGrid>
                <a:gridCol w="1947366"/>
                <a:gridCol w="5532222"/>
              </a:tblGrid>
              <a:tr h="904875">
                <a:tc>
                  <a:txBody>
                    <a:bodyPr anchor="t" rtlCol="false"/>
                    <a:lstStyle/>
                    <a:p>
                      <a:pPr algn="ctr">
                        <a:lnSpc>
                          <a:spcPts val="3640"/>
                        </a:lnSpc>
                        <a:defRPr/>
                      </a:pPr>
                      <a:r>
                        <a:rPr lang="en-US" sz="2600">
                          <a:solidFill>
                            <a:srgbClr val="A20E20"/>
                          </a:solidFill>
                          <a:latin typeface="Helios Bold"/>
                        </a:rPr>
                        <a:t>3</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Introduction</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14400">
                <a:tc>
                  <a:txBody>
                    <a:bodyPr anchor="t" rtlCol="false"/>
                    <a:lstStyle/>
                    <a:p>
                      <a:pPr algn="ctr">
                        <a:lnSpc>
                          <a:spcPts val="3640"/>
                        </a:lnSpc>
                        <a:defRPr/>
                      </a:pPr>
                      <a:r>
                        <a:rPr lang="en-US" sz="2600">
                          <a:solidFill>
                            <a:srgbClr val="A20E20"/>
                          </a:solidFill>
                          <a:latin typeface="Helios Bold"/>
                        </a:rPr>
                        <a:t>4</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L’organigramme</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14400">
                <a:tc>
                  <a:txBody>
                    <a:bodyPr anchor="t" rtlCol="false"/>
                    <a:lstStyle/>
                    <a:p>
                      <a:pPr algn="ctr">
                        <a:lnSpc>
                          <a:spcPts val="3640"/>
                        </a:lnSpc>
                        <a:defRPr/>
                      </a:pPr>
                      <a:r>
                        <a:rPr lang="en-US" sz="2600">
                          <a:solidFill>
                            <a:srgbClr val="A20E20"/>
                          </a:solidFill>
                          <a:latin typeface="Helios Bold"/>
                        </a:rPr>
                        <a:t>5</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Vue d'Ensemble du Projet</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14400">
                <a:tc>
                  <a:txBody>
                    <a:bodyPr anchor="t" rtlCol="false"/>
                    <a:lstStyle/>
                    <a:p>
                      <a:pPr algn="ctr">
                        <a:lnSpc>
                          <a:spcPts val="3640"/>
                        </a:lnSpc>
                        <a:defRPr/>
                      </a:pPr>
                      <a:r>
                        <a:rPr lang="en-US" sz="2600">
                          <a:solidFill>
                            <a:srgbClr val="A20E20"/>
                          </a:solidFill>
                          <a:latin typeface="Helios Bold"/>
                        </a:rPr>
                        <a:t>6</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Méthodologie de Gestion de Projet</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1362075">
                <a:tc>
                  <a:txBody>
                    <a:bodyPr anchor="t" rtlCol="false"/>
                    <a:lstStyle/>
                    <a:p>
                      <a:pPr algn="ctr">
                        <a:lnSpc>
                          <a:spcPts val="3640"/>
                        </a:lnSpc>
                        <a:defRPr/>
                      </a:pPr>
                      <a:r>
                        <a:rPr lang="en-US" sz="2600">
                          <a:solidFill>
                            <a:srgbClr val="A20E20"/>
                          </a:solidFill>
                          <a:latin typeface="Helios Bold"/>
                        </a:rPr>
                        <a:t>7</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Fonctionnalités Techniques de l'Intranet</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bl>
          </a:graphicData>
        </a:graphic>
      </p:graphicFrame>
      <p:graphicFrame>
        <p:nvGraphicFramePr>
          <p:cNvPr name="Table 10" id="10"/>
          <p:cNvGraphicFramePr>
            <a:graphicFrameLocks noGrp="true"/>
          </p:cNvGraphicFramePr>
          <p:nvPr/>
        </p:nvGraphicFramePr>
        <p:xfrm>
          <a:off x="9779712" y="4654184"/>
          <a:ext cx="7479588" cy="5053283"/>
        </p:xfrm>
        <a:graphic>
          <a:graphicData uri="http://schemas.openxmlformats.org/drawingml/2006/table">
            <a:tbl>
              <a:tblPr/>
              <a:tblGrid>
                <a:gridCol w="1947366"/>
                <a:gridCol w="5532222"/>
              </a:tblGrid>
              <a:tr h="1362075">
                <a:tc>
                  <a:txBody>
                    <a:bodyPr anchor="t" rtlCol="false"/>
                    <a:lstStyle/>
                    <a:p>
                      <a:pPr algn="ctr">
                        <a:lnSpc>
                          <a:spcPts val="3640"/>
                        </a:lnSpc>
                        <a:defRPr/>
                      </a:pPr>
                      <a:r>
                        <a:rPr lang="en-US" sz="2600">
                          <a:solidFill>
                            <a:srgbClr val="A20E20"/>
                          </a:solidFill>
                          <a:latin typeface="Helios Bold"/>
                        </a:rPr>
                        <a:t>8</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Architecture de la Base de Données</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28778">
                <a:tc>
                  <a:txBody>
                    <a:bodyPr anchor="t" rtlCol="false"/>
                    <a:lstStyle/>
                    <a:p>
                      <a:pPr algn="ctr">
                        <a:lnSpc>
                          <a:spcPts val="3640"/>
                        </a:lnSpc>
                        <a:defRPr/>
                      </a:pPr>
                      <a:r>
                        <a:rPr lang="en-US" sz="2600">
                          <a:solidFill>
                            <a:srgbClr val="A20E20"/>
                          </a:solidFill>
                          <a:latin typeface="Helios Bold"/>
                        </a:rPr>
                        <a:t>9</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Conception et modélisation</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28778">
                <a:tc>
                  <a:txBody>
                    <a:bodyPr anchor="t" rtlCol="false"/>
                    <a:lstStyle/>
                    <a:p>
                      <a:pPr algn="ctr">
                        <a:lnSpc>
                          <a:spcPts val="3640"/>
                        </a:lnSpc>
                        <a:defRPr/>
                      </a:pPr>
                      <a:r>
                        <a:rPr lang="en-US" sz="2600">
                          <a:solidFill>
                            <a:srgbClr val="A20E20"/>
                          </a:solidFill>
                          <a:latin typeface="Helios Bold"/>
                        </a:rPr>
                        <a:t>10</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Conclusion</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28778">
                <a:tc>
                  <a:txBody>
                    <a:bodyPr anchor="t" rtlCol="false"/>
                    <a:lstStyle/>
                    <a:p>
                      <a:pPr algn="ctr">
                        <a:lnSpc>
                          <a:spcPts val="3640"/>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04875">
                <a:tc>
                  <a:txBody>
                    <a:bodyPr anchor="t" rtlCol="false"/>
                    <a:lstStyle/>
                    <a:p>
                      <a:pPr algn="ctr">
                        <a:lnSpc>
                          <a:spcPts val="3640"/>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l">
                        <a:lnSpc>
                          <a:spcPts val="3639"/>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bl>
          </a:graphicData>
        </a:graphic>
      </p:graphicFrame>
      <p:sp>
        <p:nvSpPr>
          <p:cNvPr name="TextBox 11" id="11"/>
          <p:cNvSpPr txBox="true"/>
          <p:nvPr/>
        </p:nvSpPr>
        <p:spPr>
          <a:xfrm rot="0">
            <a:off x="1028700" y="1152525"/>
            <a:ext cx="4669373" cy="971550"/>
          </a:xfrm>
          <a:prstGeom prst="rect">
            <a:avLst/>
          </a:prstGeom>
        </p:spPr>
        <p:txBody>
          <a:bodyPr anchor="t" rtlCol="false" tIns="0" lIns="0" bIns="0" rIns="0">
            <a:spAutoFit/>
          </a:bodyPr>
          <a:lstStyle/>
          <a:p>
            <a:pPr algn="ctr">
              <a:lnSpc>
                <a:spcPts val="7680"/>
              </a:lnSpc>
            </a:pPr>
            <a:r>
              <a:rPr lang="en-US" sz="6400">
                <a:solidFill>
                  <a:srgbClr val="FFFFFF"/>
                </a:solidFill>
                <a:latin typeface="TT Hoves Bold"/>
              </a:rPr>
              <a:t>SOMMAIRE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70913"/>
            <a:ext cx="18288000" cy="9516087"/>
          </a:xfrm>
          <a:custGeom>
            <a:avLst/>
            <a:gdLst/>
            <a:ahLst/>
            <a:cxnLst/>
            <a:rect r="r" b="b" t="t" l="l"/>
            <a:pathLst>
              <a:path h="9516087" w="18288000">
                <a:moveTo>
                  <a:pt x="0" y="0"/>
                </a:moveTo>
                <a:lnTo>
                  <a:pt x="18288000" y="0"/>
                </a:lnTo>
                <a:lnTo>
                  <a:pt x="18288000" y="9516087"/>
                </a:lnTo>
                <a:lnTo>
                  <a:pt x="0" y="9516087"/>
                </a:lnTo>
                <a:lnTo>
                  <a:pt x="0" y="0"/>
                </a:lnTo>
                <a:close/>
              </a:path>
            </a:pathLst>
          </a:custGeom>
          <a:blipFill>
            <a:blip r:embed="rId3"/>
            <a:stretch>
              <a:fillRect l="-161" t="0" r="-1138" b="-647"/>
            </a:stretch>
          </a:blipFill>
        </p:spPr>
      </p:sp>
      <p:grpSp>
        <p:nvGrpSpPr>
          <p:cNvPr name="Group 3" id="3"/>
          <p:cNvGrpSpPr/>
          <p:nvPr/>
        </p:nvGrpSpPr>
        <p:grpSpPr>
          <a:xfrm rot="-10800000">
            <a:off x="-2424517" y="-53689"/>
            <a:ext cx="18526628" cy="824602"/>
            <a:chOff x="0" y="0"/>
            <a:chExt cx="1610883" cy="71699"/>
          </a:xfrm>
        </p:grpSpPr>
        <p:sp>
          <p:nvSpPr>
            <p:cNvPr name="Freeform 4" id="4"/>
            <p:cNvSpPr/>
            <p:nvPr/>
          </p:nvSpPr>
          <p:spPr>
            <a:xfrm flipH="false" flipV="false" rot="0">
              <a:off x="0" y="0"/>
              <a:ext cx="1610883" cy="71699"/>
            </a:xfrm>
            <a:custGeom>
              <a:avLst/>
              <a:gdLst/>
              <a:ahLst/>
              <a:cxnLst/>
              <a:rect r="r" b="b" t="t" l="l"/>
              <a:pathLst>
                <a:path h="71699" w="1610883">
                  <a:moveTo>
                    <a:pt x="203200" y="0"/>
                  </a:moveTo>
                  <a:lnTo>
                    <a:pt x="1407683" y="0"/>
                  </a:lnTo>
                  <a:lnTo>
                    <a:pt x="1610883" y="71699"/>
                  </a:lnTo>
                  <a:lnTo>
                    <a:pt x="0" y="71699"/>
                  </a:lnTo>
                  <a:lnTo>
                    <a:pt x="203200" y="0"/>
                  </a:lnTo>
                  <a:close/>
                </a:path>
              </a:pathLst>
            </a:custGeom>
            <a:solidFill>
              <a:srgbClr val="E4E4E4"/>
            </a:solidFill>
          </p:spPr>
        </p:sp>
        <p:sp>
          <p:nvSpPr>
            <p:cNvPr name="TextBox 5" id="5"/>
            <p:cNvSpPr txBox="true"/>
            <p:nvPr/>
          </p:nvSpPr>
          <p:spPr>
            <a:xfrm>
              <a:off x="127000" y="-38100"/>
              <a:ext cx="1356883" cy="109799"/>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0" y="-127115"/>
            <a:ext cx="10142027" cy="898028"/>
          </a:xfrm>
          <a:prstGeom prst="rect">
            <a:avLst/>
          </a:prstGeom>
        </p:spPr>
        <p:txBody>
          <a:bodyPr anchor="t" rtlCol="false" tIns="0" lIns="0" bIns="0" rIns="0">
            <a:spAutoFit/>
          </a:bodyPr>
          <a:lstStyle/>
          <a:p>
            <a:pPr>
              <a:lnSpc>
                <a:spcPts val="7123"/>
              </a:lnSpc>
            </a:pPr>
            <a:r>
              <a:rPr lang="en-US" sz="5936">
                <a:solidFill>
                  <a:srgbClr val="A20E20"/>
                </a:solidFill>
                <a:latin typeface="TT Hoves Bold"/>
              </a:rPr>
              <a:t>DIAGRAMME DE CLASSE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sp>
        <p:nvSpPr>
          <p:cNvPr name="Freeform 2" id="2"/>
          <p:cNvSpPr/>
          <p:nvPr/>
        </p:nvSpPr>
        <p:spPr>
          <a:xfrm flipH="false" flipV="false" rot="0">
            <a:off x="0" y="1995534"/>
            <a:ext cx="18288000" cy="6986394"/>
          </a:xfrm>
          <a:custGeom>
            <a:avLst/>
            <a:gdLst/>
            <a:ahLst/>
            <a:cxnLst/>
            <a:rect r="r" b="b" t="t" l="l"/>
            <a:pathLst>
              <a:path h="6986394" w="18288000">
                <a:moveTo>
                  <a:pt x="0" y="0"/>
                </a:moveTo>
                <a:lnTo>
                  <a:pt x="18288000" y="0"/>
                </a:lnTo>
                <a:lnTo>
                  <a:pt x="18288000" y="6986394"/>
                </a:lnTo>
                <a:lnTo>
                  <a:pt x="0" y="6986394"/>
                </a:lnTo>
                <a:lnTo>
                  <a:pt x="0" y="0"/>
                </a:lnTo>
                <a:close/>
              </a:path>
            </a:pathLst>
          </a:custGeom>
          <a:blipFill>
            <a:blip r:embed="rId3"/>
            <a:stretch>
              <a:fillRect l="-894" t="0" r="-894" b="0"/>
            </a:stretch>
          </a:blipFill>
        </p:spPr>
      </p:sp>
      <p:grpSp>
        <p:nvGrpSpPr>
          <p:cNvPr name="Group 3" id="3"/>
          <p:cNvGrpSpPr/>
          <p:nvPr/>
        </p:nvGrpSpPr>
        <p:grpSpPr>
          <a:xfrm rot="-10800000">
            <a:off x="-2424517" y="-53689"/>
            <a:ext cx="18526628" cy="824602"/>
            <a:chOff x="0" y="0"/>
            <a:chExt cx="1610883" cy="71699"/>
          </a:xfrm>
        </p:grpSpPr>
        <p:sp>
          <p:nvSpPr>
            <p:cNvPr name="Freeform 4" id="4"/>
            <p:cNvSpPr/>
            <p:nvPr/>
          </p:nvSpPr>
          <p:spPr>
            <a:xfrm flipH="false" flipV="false" rot="0">
              <a:off x="0" y="0"/>
              <a:ext cx="1610883" cy="71699"/>
            </a:xfrm>
            <a:custGeom>
              <a:avLst/>
              <a:gdLst/>
              <a:ahLst/>
              <a:cxnLst/>
              <a:rect r="r" b="b" t="t" l="l"/>
              <a:pathLst>
                <a:path h="71699" w="1610883">
                  <a:moveTo>
                    <a:pt x="203200" y="0"/>
                  </a:moveTo>
                  <a:lnTo>
                    <a:pt x="1407683" y="0"/>
                  </a:lnTo>
                  <a:lnTo>
                    <a:pt x="1610883" y="71699"/>
                  </a:lnTo>
                  <a:lnTo>
                    <a:pt x="0" y="71699"/>
                  </a:lnTo>
                  <a:lnTo>
                    <a:pt x="203200" y="0"/>
                  </a:lnTo>
                  <a:close/>
                </a:path>
              </a:pathLst>
            </a:custGeom>
            <a:solidFill>
              <a:srgbClr val="E4E4E4"/>
            </a:solidFill>
          </p:spPr>
        </p:sp>
        <p:sp>
          <p:nvSpPr>
            <p:cNvPr name="TextBox 5" id="5"/>
            <p:cNvSpPr txBox="true"/>
            <p:nvPr/>
          </p:nvSpPr>
          <p:spPr>
            <a:xfrm>
              <a:off x="127000" y="-38100"/>
              <a:ext cx="1356883" cy="109799"/>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0" y="579686"/>
            <a:ext cx="10142027" cy="898028"/>
          </a:xfrm>
          <a:prstGeom prst="rect">
            <a:avLst/>
          </a:prstGeom>
        </p:spPr>
        <p:txBody>
          <a:bodyPr anchor="t" rtlCol="false" tIns="0" lIns="0" bIns="0" rIns="0">
            <a:spAutoFit/>
          </a:bodyPr>
          <a:lstStyle/>
          <a:p>
            <a:pPr>
              <a:lnSpc>
                <a:spcPts val="7123"/>
              </a:lnSpc>
            </a:pPr>
            <a:r>
              <a:rPr lang="en-US" sz="5936">
                <a:solidFill>
                  <a:srgbClr val="A20E20"/>
                </a:solidFill>
                <a:latin typeface="TT Hoves Bold"/>
              </a:rPr>
              <a:t>DIAGRAMME DE CLASSE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2578057" y="-203989"/>
            <a:ext cx="22163304" cy="986467"/>
            <a:chOff x="0" y="0"/>
            <a:chExt cx="1610883" cy="71699"/>
          </a:xfrm>
        </p:grpSpPr>
        <p:sp>
          <p:nvSpPr>
            <p:cNvPr name="Freeform 3" id="3"/>
            <p:cNvSpPr/>
            <p:nvPr/>
          </p:nvSpPr>
          <p:spPr>
            <a:xfrm flipH="false" flipV="false" rot="0">
              <a:off x="0" y="0"/>
              <a:ext cx="1610883" cy="71699"/>
            </a:xfrm>
            <a:custGeom>
              <a:avLst/>
              <a:gdLst/>
              <a:ahLst/>
              <a:cxnLst/>
              <a:rect r="r" b="b" t="t" l="l"/>
              <a:pathLst>
                <a:path h="71699" w="1610883">
                  <a:moveTo>
                    <a:pt x="203200" y="0"/>
                  </a:moveTo>
                  <a:lnTo>
                    <a:pt x="1407683" y="0"/>
                  </a:lnTo>
                  <a:lnTo>
                    <a:pt x="1610883" y="71699"/>
                  </a:lnTo>
                  <a:lnTo>
                    <a:pt x="0" y="71699"/>
                  </a:lnTo>
                  <a:lnTo>
                    <a:pt x="203200" y="0"/>
                  </a:lnTo>
                  <a:close/>
                </a:path>
              </a:pathLst>
            </a:custGeom>
            <a:solidFill>
              <a:srgbClr val="E4E4E4"/>
            </a:solidFill>
          </p:spPr>
        </p:sp>
        <p:sp>
          <p:nvSpPr>
            <p:cNvPr name="TextBox 4" id="4"/>
            <p:cNvSpPr txBox="true"/>
            <p:nvPr/>
          </p:nvSpPr>
          <p:spPr>
            <a:xfrm>
              <a:off x="127000" y="-38100"/>
              <a:ext cx="1356883" cy="109799"/>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8753158" y="0"/>
            <a:ext cx="5787592" cy="10287000"/>
          </a:xfrm>
          <a:custGeom>
            <a:avLst/>
            <a:gdLst/>
            <a:ahLst/>
            <a:cxnLst/>
            <a:rect r="r" b="b" t="t" l="l"/>
            <a:pathLst>
              <a:path h="10287000" w="5787592">
                <a:moveTo>
                  <a:pt x="0" y="0"/>
                </a:moveTo>
                <a:lnTo>
                  <a:pt x="5787593" y="0"/>
                </a:lnTo>
                <a:lnTo>
                  <a:pt x="5787593" y="10287000"/>
                </a:lnTo>
                <a:lnTo>
                  <a:pt x="0" y="10287000"/>
                </a:lnTo>
                <a:lnTo>
                  <a:pt x="0" y="0"/>
                </a:lnTo>
                <a:close/>
              </a:path>
            </a:pathLst>
          </a:custGeom>
          <a:blipFill>
            <a:blip r:embed="rId2"/>
            <a:stretch>
              <a:fillRect l="0" t="0" r="-5897" b="0"/>
            </a:stretch>
          </a:blipFill>
        </p:spPr>
      </p:sp>
      <p:sp>
        <p:nvSpPr>
          <p:cNvPr name="TextBox 6" id="6"/>
          <p:cNvSpPr txBox="true"/>
          <p:nvPr/>
        </p:nvSpPr>
        <p:spPr>
          <a:xfrm rot="0">
            <a:off x="0" y="-127115"/>
            <a:ext cx="10234151" cy="898028"/>
          </a:xfrm>
          <a:prstGeom prst="rect">
            <a:avLst/>
          </a:prstGeom>
        </p:spPr>
        <p:txBody>
          <a:bodyPr anchor="t" rtlCol="false" tIns="0" lIns="0" bIns="0" rIns="0">
            <a:spAutoFit/>
          </a:bodyPr>
          <a:lstStyle/>
          <a:p>
            <a:pPr>
              <a:lnSpc>
                <a:spcPts val="7123"/>
              </a:lnSpc>
            </a:pPr>
            <a:r>
              <a:rPr lang="en-US" sz="5936">
                <a:solidFill>
                  <a:srgbClr val="A20E20"/>
                </a:solidFill>
                <a:latin typeface="TT Hoves Bold"/>
              </a:rPr>
              <a:t>Documentation technique</a:t>
            </a:r>
          </a:p>
        </p:txBody>
      </p:sp>
      <p:sp>
        <p:nvSpPr>
          <p:cNvPr name="TextBox 7" id="7"/>
          <p:cNvSpPr txBox="true"/>
          <p:nvPr/>
        </p:nvSpPr>
        <p:spPr>
          <a:xfrm rot="0">
            <a:off x="781484" y="1920878"/>
            <a:ext cx="6584156"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Confluence</a:t>
            </a:r>
          </a:p>
        </p:txBody>
      </p:sp>
      <p:sp>
        <p:nvSpPr>
          <p:cNvPr name="TextBox 8" id="8"/>
          <p:cNvSpPr txBox="true"/>
          <p:nvPr/>
        </p:nvSpPr>
        <p:spPr>
          <a:xfrm rot="0">
            <a:off x="1689597" y="6312058"/>
            <a:ext cx="4767931" cy="752794"/>
          </a:xfrm>
          <a:prstGeom prst="rect">
            <a:avLst/>
          </a:prstGeom>
        </p:spPr>
        <p:txBody>
          <a:bodyPr anchor="t" rtlCol="false" tIns="0" lIns="0" bIns="0" rIns="0">
            <a:spAutoFit/>
          </a:bodyPr>
          <a:lstStyle/>
          <a:p>
            <a:pPr algn="ctr">
              <a:lnSpc>
                <a:spcPts val="6019"/>
              </a:lnSpc>
              <a:spcBef>
                <a:spcPct val="0"/>
              </a:spcBef>
            </a:pPr>
            <a:r>
              <a:rPr lang="en-US" sz="4299">
                <a:solidFill>
                  <a:srgbClr val="000000"/>
                </a:solidFill>
                <a:latin typeface="Helios Bold"/>
              </a:rPr>
              <a:t>DOC API Swagger</a:t>
            </a: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887269" y="4933950"/>
            <a:ext cx="6513463" cy="771527"/>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Helios"/>
              </a:rPr>
              <a:t>Merci pour votre attention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6188300" cy="10287000"/>
          </a:xfrm>
          <a:custGeom>
            <a:avLst/>
            <a:gdLst/>
            <a:ahLst/>
            <a:cxnLst/>
            <a:rect r="r" b="b" t="t" l="l"/>
            <a:pathLst>
              <a:path h="10287000" w="6188300">
                <a:moveTo>
                  <a:pt x="0" y="0"/>
                </a:moveTo>
                <a:lnTo>
                  <a:pt x="6188300" y="0"/>
                </a:lnTo>
                <a:lnTo>
                  <a:pt x="6188300" y="10287000"/>
                </a:lnTo>
                <a:lnTo>
                  <a:pt x="0" y="10287000"/>
                </a:lnTo>
                <a:lnTo>
                  <a:pt x="0" y="0"/>
                </a:lnTo>
                <a:close/>
              </a:path>
            </a:pathLst>
          </a:custGeom>
          <a:blipFill>
            <a:blip r:embed="rId2"/>
            <a:stretch>
              <a:fillRect l="0" t="0" r="-10822" b="0"/>
            </a:stretch>
          </a:blipFill>
        </p:spPr>
      </p:sp>
      <p:sp>
        <p:nvSpPr>
          <p:cNvPr name="TextBox 3" id="3"/>
          <p:cNvSpPr txBox="true"/>
          <p:nvPr/>
        </p:nvSpPr>
        <p:spPr>
          <a:xfrm rot="0">
            <a:off x="7333973" y="3090489"/>
            <a:ext cx="9680963" cy="1285875"/>
          </a:xfrm>
          <a:prstGeom prst="rect">
            <a:avLst/>
          </a:prstGeom>
        </p:spPr>
        <p:txBody>
          <a:bodyPr anchor="t" rtlCol="false" tIns="0" lIns="0" bIns="0" rIns="0">
            <a:spAutoFit/>
          </a:bodyPr>
          <a:lstStyle/>
          <a:p>
            <a:pPr>
              <a:lnSpc>
                <a:spcPts val="10199"/>
              </a:lnSpc>
            </a:pPr>
            <a:r>
              <a:rPr lang="en-US" sz="8499">
                <a:solidFill>
                  <a:srgbClr val="A20E20"/>
                </a:solidFill>
                <a:latin typeface="TT Hoves Bold"/>
              </a:rPr>
              <a:t>ORGANIGRAMME</a:t>
            </a:r>
          </a:p>
        </p:txBody>
      </p:sp>
      <p:grpSp>
        <p:nvGrpSpPr>
          <p:cNvPr name="Group 4" id="4"/>
          <p:cNvGrpSpPr/>
          <p:nvPr/>
        </p:nvGrpSpPr>
        <p:grpSpPr>
          <a:xfrm rot="0">
            <a:off x="13814230" y="9258300"/>
            <a:ext cx="5765006" cy="1028700"/>
            <a:chOff x="0" y="0"/>
            <a:chExt cx="7686674" cy="1371600"/>
          </a:xfrm>
        </p:grpSpPr>
        <p:grpSp>
          <p:nvGrpSpPr>
            <p:cNvPr name="Group 5" id="5"/>
            <p:cNvGrpSpPr/>
            <p:nvPr/>
          </p:nvGrpSpPr>
          <p:grpSpPr>
            <a:xfrm rot="0">
              <a:off x="0" y="0"/>
              <a:ext cx="7686674" cy="1371600"/>
              <a:chOff x="0" y="0"/>
              <a:chExt cx="1049690" cy="187305"/>
            </a:xfrm>
          </p:grpSpPr>
          <p:sp>
            <p:nvSpPr>
              <p:cNvPr name="Freeform 6" id="6"/>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7" id="7"/>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1942883" y="475615"/>
              <a:ext cx="2698286" cy="391795"/>
            </a:xfrm>
            <a:prstGeom prst="rect">
              <a:avLst/>
            </a:prstGeom>
          </p:spPr>
          <p:txBody>
            <a:bodyPr anchor="t" rtlCol="false" tIns="0" lIns="0" bIns="0" rIns="0">
              <a:spAutoFit/>
            </a:bodyPr>
            <a:lstStyle/>
            <a:p>
              <a:pPr algn="r" marL="0" indent="0" lvl="0">
                <a:lnSpc>
                  <a:spcPts val="2340"/>
                </a:lnSpc>
                <a:spcBef>
                  <a:spcPct val="0"/>
                </a:spcBef>
              </a:pPr>
              <a:r>
                <a:rPr lang="en-US" sz="1800">
                  <a:solidFill>
                    <a:srgbClr val="FFFFFF"/>
                  </a:solidFill>
                  <a:latin typeface="Helios Bold"/>
                </a:rPr>
                <a:t>Back to Agenda</a:t>
              </a:r>
            </a:p>
          </p:txBody>
        </p:sp>
      </p:grpSp>
      <p:sp>
        <p:nvSpPr>
          <p:cNvPr name="AutoShape 9" id="9"/>
          <p:cNvSpPr/>
          <p:nvPr/>
        </p:nvSpPr>
        <p:spPr>
          <a:xfrm>
            <a:off x="8446643" y="5162550"/>
            <a:ext cx="6492240"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2057435" y="0"/>
            <a:ext cx="13562404" cy="10287000"/>
          </a:xfrm>
          <a:custGeom>
            <a:avLst/>
            <a:gdLst/>
            <a:ahLst/>
            <a:cxnLst/>
            <a:rect r="r" b="b" t="t" l="l"/>
            <a:pathLst>
              <a:path h="10287000" w="13562404">
                <a:moveTo>
                  <a:pt x="0" y="0"/>
                </a:moveTo>
                <a:lnTo>
                  <a:pt x="13562404" y="0"/>
                </a:lnTo>
                <a:lnTo>
                  <a:pt x="13562404" y="10287000"/>
                </a:lnTo>
                <a:lnTo>
                  <a:pt x="0" y="10287000"/>
                </a:lnTo>
                <a:lnTo>
                  <a:pt x="0" y="0"/>
                </a:lnTo>
                <a:close/>
              </a:path>
            </a:pathLst>
          </a:custGeom>
          <a:blipFill>
            <a:blip r:embed="rId2"/>
            <a:stretch>
              <a:fillRect l="-2292" t="-928" r="0" b="-218"/>
            </a:stretch>
          </a:blipFill>
        </p:spPr>
      </p:sp>
      <p:grpSp>
        <p:nvGrpSpPr>
          <p:cNvPr name="Group 3" id="3"/>
          <p:cNvGrpSpPr/>
          <p:nvPr/>
        </p:nvGrpSpPr>
        <p:grpSpPr>
          <a:xfrm rot="0">
            <a:off x="-198878" y="0"/>
            <a:ext cx="2256312" cy="10287000"/>
            <a:chOff x="0" y="0"/>
            <a:chExt cx="594255" cy="2709333"/>
          </a:xfrm>
        </p:grpSpPr>
        <p:sp>
          <p:nvSpPr>
            <p:cNvPr name="Freeform 4" id="4"/>
            <p:cNvSpPr/>
            <p:nvPr/>
          </p:nvSpPr>
          <p:spPr>
            <a:xfrm flipH="false" flipV="false" rot="0">
              <a:off x="0" y="0"/>
              <a:ext cx="594255" cy="2709333"/>
            </a:xfrm>
            <a:custGeom>
              <a:avLst/>
              <a:gdLst/>
              <a:ahLst/>
              <a:cxnLst/>
              <a:rect r="r" b="b" t="t" l="l"/>
              <a:pathLst>
                <a:path h="2709333" w="594255">
                  <a:moveTo>
                    <a:pt x="0" y="0"/>
                  </a:moveTo>
                  <a:lnTo>
                    <a:pt x="594255" y="0"/>
                  </a:lnTo>
                  <a:lnTo>
                    <a:pt x="594255" y="2709333"/>
                  </a:lnTo>
                  <a:lnTo>
                    <a:pt x="0" y="2709333"/>
                  </a:lnTo>
                  <a:close/>
                </a:path>
              </a:pathLst>
            </a:custGeom>
            <a:solidFill>
              <a:srgbClr val="4067D3"/>
            </a:solidFill>
          </p:spPr>
        </p:sp>
        <p:sp>
          <p:nvSpPr>
            <p:cNvPr name="TextBox 5" id="5"/>
            <p:cNvSpPr txBox="true"/>
            <p:nvPr/>
          </p:nvSpPr>
          <p:spPr>
            <a:xfrm>
              <a:off x="0" y="-38100"/>
              <a:ext cx="594255" cy="2747433"/>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16031688" y="0"/>
            <a:ext cx="2256312" cy="10287000"/>
            <a:chOff x="0" y="0"/>
            <a:chExt cx="594255" cy="2709333"/>
          </a:xfrm>
        </p:grpSpPr>
        <p:sp>
          <p:nvSpPr>
            <p:cNvPr name="Freeform 7" id="7"/>
            <p:cNvSpPr/>
            <p:nvPr/>
          </p:nvSpPr>
          <p:spPr>
            <a:xfrm flipH="false" flipV="false" rot="0">
              <a:off x="0" y="0"/>
              <a:ext cx="594255" cy="2709333"/>
            </a:xfrm>
            <a:custGeom>
              <a:avLst/>
              <a:gdLst/>
              <a:ahLst/>
              <a:cxnLst/>
              <a:rect r="r" b="b" t="t" l="l"/>
              <a:pathLst>
                <a:path h="2709333" w="594255">
                  <a:moveTo>
                    <a:pt x="0" y="0"/>
                  </a:moveTo>
                  <a:lnTo>
                    <a:pt x="594255" y="0"/>
                  </a:lnTo>
                  <a:lnTo>
                    <a:pt x="594255" y="2709333"/>
                  </a:lnTo>
                  <a:lnTo>
                    <a:pt x="0" y="2709333"/>
                  </a:lnTo>
                  <a:close/>
                </a:path>
              </a:pathLst>
            </a:custGeom>
            <a:solidFill>
              <a:srgbClr val="4067D3"/>
            </a:solidFill>
          </p:spPr>
        </p:sp>
        <p:sp>
          <p:nvSpPr>
            <p:cNvPr name="TextBox 8" id="8"/>
            <p:cNvSpPr txBox="true"/>
            <p:nvPr/>
          </p:nvSpPr>
          <p:spPr>
            <a:xfrm>
              <a:off x="0" y="-38100"/>
              <a:ext cx="594255" cy="2747433"/>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7623" y="9258300"/>
            <a:ext cx="5765006" cy="1028700"/>
            <a:chOff x="0" y="0"/>
            <a:chExt cx="7686674" cy="1371600"/>
          </a:xfrm>
        </p:grpSpPr>
        <p:grpSp>
          <p:nvGrpSpPr>
            <p:cNvPr name="Group 3" id="3"/>
            <p:cNvGrpSpPr/>
            <p:nvPr/>
          </p:nvGrpSpPr>
          <p:grpSpPr>
            <a:xfrm rot="0">
              <a:off x="0" y="0"/>
              <a:ext cx="7686674" cy="1371600"/>
              <a:chOff x="0" y="0"/>
              <a:chExt cx="1049690" cy="187305"/>
            </a:xfrm>
          </p:grpSpPr>
          <p:sp>
            <p:nvSpPr>
              <p:cNvPr name="Freeform 4" id="4"/>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5" id="5"/>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3033168" y="475615"/>
              <a:ext cx="2698286" cy="391795"/>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Back to Agenda</a:t>
              </a:r>
            </a:p>
          </p:txBody>
        </p:sp>
      </p:grpSp>
      <p:grpSp>
        <p:nvGrpSpPr>
          <p:cNvPr name="Group 7" id="7"/>
          <p:cNvGrpSpPr>
            <a:grpSpLocks noChangeAspect="true"/>
          </p:cNvGrpSpPr>
          <p:nvPr/>
        </p:nvGrpSpPr>
        <p:grpSpPr>
          <a:xfrm rot="0">
            <a:off x="10539587" y="15541"/>
            <a:ext cx="15080946" cy="10271459"/>
            <a:chOff x="0" y="0"/>
            <a:chExt cx="5475623" cy="3729384"/>
          </a:xfrm>
        </p:grpSpPr>
        <p:sp>
          <p:nvSpPr>
            <p:cNvPr name="Freeform 8" id="8"/>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E8223B"/>
            </a:solidFill>
          </p:spPr>
        </p:sp>
        <p:sp>
          <p:nvSpPr>
            <p:cNvPr name="Freeform 9" id="9"/>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2"/>
              <a:stretch>
                <a:fillRect l="-800" t="0" r="-20281" b="0"/>
              </a:stretch>
            </a:blipFill>
          </p:spPr>
        </p:sp>
      </p:grpSp>
      <p:grpSp>
        <p:nvGrpSpPr>
          <p:cNvPr name="Group 10" id="10"/>
          <p:cNvGrpSpPr/>
          <p:nvPr/>
        </p:nvGrpSpPr>
        <p:grpSpPr>
          <a:xfrm rot="0">
            <a:off x="1028700" y="4709423"/>
            <a:ext cx="4578325" cy="1073376"/>
            <a:chOff x="0" y="0"/>
            <a:chExt cx="1205814" cy="282700"/>
          </a:xfrm>
        </p:grpSpPr>
        <p:sp>
          <p:nvSpPr>
            <p:cNvPr name="Freeform 11" id="11"/>
            <p:cNvSpPr/>
            <p:nvPr/>
          </p:nvSpPr>
          <p:spPr>
            <a:xfrm flipH="false" flipV="false" rot="0">
              <a:off x="0" y="0"/>
              <a:ext cx="1205814" cy="282700"/>
            </a:xfrm>
            <a:custGeom>
              <a:avLst/>
              <a:gdLst/>
              <a:ahLst/>
              <a:cxnLst/>
              <a:rect r="r" b="b" t="t" l="l"/>
              <a:pathLst>
                <a:path h="282700" w="1205814">
                  <a:moveTo>
                    <a:pt x="0" y="0"/>
                  </a:moveTo>
                  <a:lnTo>
                    <a:pt x="1205814" y="0"/>
                  </a:lnTo>
                  <a:lnTo>
                    <a:pt x="1205814" y="282700"/>
                  </a:lnTo>
                  <a:lnTo>
                    <a:pt x="0" y="282700"/>
                  </a:lnTo>
                  <a:close/>
                </a:path>
              </a:pathLst>
            </a:custGeom>
            <a:solidFill>
              <a:srgbClr val="E4E4E4"/>
            </a:solidFill>
            <a:ln w="9525" cap="sq">
              <a:solidFill>
                <a:srgbClr val="2A2E3A"/>
              </a:solidFill>
              <a:prstDash val="solid"/>
              <a:miter/>
            </a:ln>
          </p:spPr>
        </p:sp>
        <p:sp>
          <p:nvSpPr>
            <p:cNvPr name="TextBox 12" id="12"/>
            <p:cNvSpPr txBox="true"/>
            <p:nvPr/>
          </p:nvSpPr>
          <p:spPr>
            <a:xfrm>
              <a:off x="0" y="-57150"/>
              <a:ext cx="1205814" cy="339850"/>
            </a:xfrm>
            <a:prstGeom prst="rect">
              <a:avLst/>
            </a:prstGeom>
          </p:spPr>
          <p:txBody>
            <a:bodyPr anchor="ctr" rtlCol="false" tIns="50800" lIns="50800" bIns="50800" rIns="50800"/>
            <a:lstStyle/>
            <a:p>
              <a:pPr algn="ctr">
                <a:lnSpc>
                  <a:spcPts val="4199"/>
                </a:lnSpc>
              </a:pPr>
              <a:r>
                <a:rPr lang="en-US" sz="2999">
                  <a:solidFill>
                    <a:srgbClr val="A20E20"/>
                  </a:solidFill>
                  <a:latin typeface="Helios Bold"/>
                </a:rPr>
                <a:t>Refonte de l'Intranet</a:t>
              </a:r>
            </a:p>
          </p:txBody>
        </p:sp>
      </p:grpSp>
      <p:grpSp>
        <p:nvGrpSpPr>
          <p:cNvPr name="Group 13" id="13"/>
          <p:cNvGrpSpPr/>
          <p:nvPr/>
        </p:nvGrpSpPr>
        <p:grpSpPr>
          <a:xfrm rot="0">
            <a:off x="6799226" y="4709423"/>
            <a:ext cx="4578325" cy="1073376"/>
            <a:chOff x="0" y="0"/>
            <a:chExt cx="1205814" cy="282700"/>
          </a:xfrm>
        </p:grpSpPr>
        <p:sp>
          <p:nvSpPr>
            <p:cNvPr name="Freeform 14" id="14"/>
            <p:cNvSpPr/>
            <p:nvPr/>
          </p:nvSpPr>
          <p:spPr>
            <a:xfrm flipH="false" flipV="false" rot="0">
              <a:off x="0" y="0"/>
              <a:ext cx="1205814" cy="282700"/>
            </a:xfrm>
            <a:custGeom>
              <a:avLst/>
              <a:gdLst/>
              <a:ahLst/>
              <a:cxnLst/>
              <a:rect r="r" b="b" t="t" l="l"/>
              <a:pathLst>
                <a:path h="282700" w="1205814">
                  <a:moveTo>
                    <a:pt x="0" y="0"/>
                  </a:moveTo>
                  <a:lnTo>
                    <a:pt x="1205814" y="0"/>
                  </a:lnTo>
                  <a:lnTo>
                    <a:pt x="1205814" y="282700"/>
                  </a:lnTo>
                  <a:lnTo>
                    <a:pt x="0" y="282700"/>
                  </a:lnTo>
                  <a:close/>
                </a:path>
              </a:pathLst>
            </a:custGeom>
            <a:solidFill>
              <a:srgbClr val="E4E4E4"/>
            </a:solidFill>
            <a:ln w="9525" cap="sq">
              <a:solidFill>
                <a:srgbClr val="2A2E3A"/>
              </a:solidFill>
              <a:prstDash val="solid"/>
              <a:miter/>
            </a:ln>
          </p:spPr>
        </p:sp>
        <p:sp>
          <p:nvSpPr>
            <p:cNvPr name="TextBox 15" id="15"/>
            <p:cNvSpPr txBox="true"/>
            <p:nvPr/>
          </p:nvSpPr>
          <p:spPr>
            <a:xfrm>
              <a:off x="0" y="-57150"/>
              <a:ext cx="1205814" cy="339850"/>
            </a:xfrm>
            <a:prstGeom prst="rect">
              <a:avLst/>
            </a:prstGeom>
          </p:spPr>
          <p:txBody>
            <a:bodyPr anchor="ctr" rtlCol="false" tIns="50800" lIns="50800" bIns="50800" rIns="50800"/>
            <a:lstStyle/>
            <a:p>
              <a:pPr algn="ctr">
                <a:lnSpc>
                  <a:spcPts val="4199"/>
                </a:lnSpc>
              </a:pPr>
              <a:r>
                <a:rPr lang="en-US" sz="2999">
                  <a:solidFill>
                    <a:srgbClr val="A20E20"/>
                  </a:solidFill>
                  <a:latin typeface="Helios Bold"/>
                </a:rPr>
                <a:t>Nature du Projet</a:t>
              </a:r>
            </a:p>
          </p:txBody>
        </p:sp>
      </p:grpSp>
      <p:sp>
        <p:nvSpPr>
          <p:cNvPr name="TextBox 16" id="16"/>
          <p:cNvSpPr txBox="true"/>
          <p:nvPr/>
        </p:nvSpPr>
        <p:spPr>
          <a:xfrm rot="0">
            <a:off x="1028700" y="289823"/>
            <a:ext cx="13418417" cy="3857625"/>
          </a:xfrm>
          <a:prstGeom prst="rect">
            <a:avLst/>
          </a:prstGeom>
        </p:spPr>
        <p:txBody>
          <a:bodyPr anchor="t" rtlCol="false" tIns="0" lIns="0" bIns="0" rIns="0">
            <a:spAutoFit/>
          </a:bodyPr>
          <a:lstStyle/>
          <a:p>
            <a:pPr>
              <a:lnSpc>
                <a:spcPts val="10199"/>
              </a:lnSpc>
            </a:pPr>
            <a:r>
              <a:rPr lang="en-US" sz="8499">
                <a:solidFill>
                  <a:srgbClr val="A20E20"/>
                </a:solidFill>
                <a:latin typeface="TT Hoves Bold"/>
              </a:rPr>
              <a:t>Vue d'Ensemble du Projet</a:t>
            </a:r>
          </a:p>
          <a:p>
            <a:pPr>
              <a:lnSpc>
                <a:spcPts val="10199"/>
              </a:lnSpc>
            </a:pPr>
          </a:p>
        </p:txBody>
      </p:sp>
      <p:sp>
        <p:nvSpPr>
          <p:cNvPr name="TextBox 17" id="17"/>
          <p:cNvSpPr txBox="true"/>
          <p:nvPr/>
        </p:nvSpPr>
        <p:spPr>
          <a:xfrm rot="0">
            <a:off x="1028700" y="6289350"/>
            <a:ext cx="4578325" cy="292989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2A2E3A"/>
                </a:solidFill>
                <a:latin typeface="Helios"/>
              </a:rPr>
              <a:t>Objectif : Mode</a:t>
            </a:r>
            <a:r>
              <a:rPr lang="en-US" sz="2400" u="none">
                <a:solidFill>
                  <a:srgbClr val="2A2E3A"/>
                </a:solidFill>
                <a:latin typeface="Helios"/>
              </a:rPr>
              <a:t>rnisation de l'outil d'intranet pour répondre aux besoins actuels et futurs.</a:t>
            </a:r>
          </a:p>
          <a:p>
            <a:pPr marL="518160" indent="-259080" lvl="1">
              <a:lnSpc>
                <a:spcPts val="3359"/>
              </a:lnSpc>
              <a:buFont typeface="Arial"/>
              <a:buChar char="•"/>
            </a:pPr>
            <a:r>
              <a:rPr lang="en-US" sz="2400" u="none">
                <a:solidFill>
                  <a:srgbClr val="2A2E3A"/>
                </a:solidFill>
                <a:latin typeface="Helios"/>
              </a:rPr>
              <a:t>Importance de l'intranet pour notre organisme de formation.</a:t>
            </a:r>
          </a:p>
          <a:p>
            <a:pPr>
              <a:lnSpc>
                <a:spcPts val="3359"/>
              </a:lnSpc>
            </a:pPr>
          </a:p>
        </p:txBody>
      </p:sp>
      <p:sp>
        <p:nvSpPr>
          <p:cNvPr name="TextBox 18" id="18"/>
          <p:cNvSpPr txBox="true"/>
          <p:nvPr/>
        </p:nvSpPr>
        <p:spPr>
          <a:xfrm rot="0">
            <a:off x="6799226" y="6289350"/>
            <a:ext cx="4578325" cy="292989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2A2E3A"/>
                </a:solidFill>
                <a:latin typeface="Helios"/>
              </a:rPr>
              <a:t>Du</a:t>
            </a:r>
            <a:r>
              <a:rPr lang="en-US" sz="2400" u="none">
                <a:solidFill>
                  <a:srgbClr val="2A2E3A"/>
                </a:solidFill>
                <a:latin typeface="Helios"/>
              </a:rPr>
              <a:t>rée : Le projet s'étend sur plusieurs mois/années.</a:t>
            </a:r>
          </a:p>
          <a:p>
            <a:pPr marL="518160" indent="-259080" lvl="1">
              <a:lnSpc>
                <a:spcPts val="3359"/>
              </a:lnSpc>
              <a:buFont typeface="Arial"/>
              <a:buChar char="•"/>
            </a:pPr>
            <a:r>
              <a:rPr lang="en-US" sz="2400" u="none">
                <a:solidFill>
                  <a:srgbClr val="2A2E3A"/>
                </a:solidFill>
                <a:latin typeface="Helios"/>
              </a:rPr>
              <a:t>Évolutif : Prévision de multiples versions pour s'adapter aux besoins changeants.</a:t>
            </a:r>
          </a:p>
          <a:p>
            <a:pPr>
              <a:lnSpc>
                <a:spcPts val="3359"/>
              </a:lnSpc>
            </a:pPr>
          </a:p>
        </p:txBody>
      </p:sp>
      <p:grpSp>
        <p:nvGrpSpPr>
          <p:cNvPr name="Group 19" id="19"/>
          <p:cNvGrpSpPr/>
          <p:nvPr/>
        </p:nvGrpSpPr>
        <p:grpSpPr>
          <a:xfrm rot="-10800000">
            <a:off x="14447117" y="-331087"/>
            <a:ext cx="7681766" cy="3540443"/>
            <a:chOff x="0" y="0"/>
            <a:chExt cx="406400" cy="187305"/>
          </a:xfrm>
        </p:grpSpPr>
        <p:sp>
          <p:nvSpPr>
            <p:cNvPr name="Freeform 20" id="20"/>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21" id="21"/>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24259" y="-2727870"/>
            <a:ext cx="21853498" cy="5455740"/>
            <a:chOff x="0" y="0"/>
            <a:chExt cx="1012092" cy="252670"/>
          </a:xfrm>
        </p:grpSpPr>
        <p:sp>
          <p:nvSpPr>
            <p:cNvPr name="Freeform 3" id="3"/>
            <p:cNvSpPr/>
            <p:nvPr/>
          </p:nvSpPr>
          <p:spPr>
            <a:xfrm flipH="false" flipV="false" rot="0">
              <a:off x="0" y="0"/>
              <a:ext cx="1012092" cy="252670"/>
            </a:xfrm>
            <a:custGeom>
              <a:avLst/>
              <a:gdLst/>
              <a:ahLst/>
              <a:cxnLst/>
              <a:rect r="r" b="b" t="t" l="l"/>
              <a:pathLst>
                <a:path h="252670" w="1012092">
                  <a:moveTo>
                    <a:pt x="203200" y="0"/>
                  </a:moveTo>
                  <a:lnTo>
                    <a:pt x="808892" y="0"/>
                  </a:lnTo>
                  <a:lnTo>
                    <a:pt x="1012092" y="252670"/>
                  </a:lnTo>
                  <a:lnTo>
                    <a:pt x="0" y="252670"/>
                  </a:lnTo>
                  <a:lnTo>
                    <a:pt x="203200" y="0"/>
                  </a:lnTo>
                  <a:close/>
                </a:path>
              </a:pathLst>
            </a:custGeom>
            <a:solidFill>
              <a:srgbClr val="E8223B"/>
            </a:solidFill>
          </p:spPr>
        </p:sp>
        <p:sp>
          <p:nvSpPr>
            <p:cNvPr name="TextBox 4" id="4"/>
            <p:cNvSpPr txBox="true"/>
            <p:nvPr/>
          </p:nvSpPr>
          <p:spPr>
            <a:xfrm>
              <a:off x="127000" y="-38100"/>
              <a:ext cx="758092" cy="29077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10800000">
            <a:off x="-6258005" y="-88241"/>
            <a:ext cx="15118279" cy="3185392"/>
            <a:chOff x="0" y="0"/>
            <a:chExt cx="1216146" cy="256240"/>
          </a:xfrm>
        </p:grpSpPr>
        <p:sp>
          <p:nvSpPr>
            <p:cNvPr name="Freeform 6" id="6"/>
            <p:cNvSpPr/>
            <p:nvPr/>
          </p:nvSpPr>
          <p:spPr>
            <a:xfrm flipH="false" flipV="false" rot="0">
              <a:off x="0" y="0"/>
              <a:ext cx="1216146" cy="256240"/>
            </a:xfrm>
            <a:custGeom>
              <a:avLst/>
              <a:gdLst/>
              <a:ahLst/>
              <a:cxnLst/>
              <a:rect r="r" b="b" t="t" l="l"/>
              <a:pathLst>
                <a:path h="256240" w="1216146">
                  <a:moveTo>
                    <a:pt x="203200" y="0"/>
                  </a:moveTo>
                  <a:lnTo>
                    <a:pt x="1012946" y="0"/>
                  </a:lnTo>
                  <a:lnTo>
                    <a:pt x="1216146" y="256240"/>
                  </a:lnTo>
                  <a:lnTo>
                    <a:pt x="0" y="256240"/>
                  </a:lnTo>
                  <a:lnTo>
                    <a:pt x="203200" y="0"/>
                  </a:lnTo>
                  <a:close/>
                </a:path>
              </a:pathLst>
            </a:custGeom>
            <a:solidFill>
              <a:srgbClr val="A20E20"/>
            </a:solidFill>
          </p:spPr>
        </p:sp>
        <p:sp>
          <p:nvSpPr>
            <p:cNvPr name="TextBox 7" id="7"/>
            <p:cNvSpPr txBox="true"/>
            <p:nvPr/>
          </p:nvSpPr>
          <p:spPr>
            <a:xfrm>
              <a:off x="127000" y="-38100"/>
              <a:ext cx="962146" cy="294340"/>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0">
            <a:off x="1028700" y="4030601"/>
            <a:ext cx="4670836" cy="4242538"/>
            <a:chOff x="0" y="0"/>
            <a:chExt cx="1230179" cy="1117376"/>
          </a:xfrm>
        </p:grpSpPr>
        <p:sp>
          <p:nvSpPr>
            <p:cNvPr name="Freeform 9" id="9"/>
            <p:cNvSpPr/>
            <p:nvPr/>
          </p:nvSpPr>
          <p:spPr>
            <a:xfrm flipH="false" flipV="false" rot="0">
              <a:off x="0" y="0"/>
              <a:ext cx="1230179" cy="1117376"/>
            </a:xfrm>
            <a:custGeom>
              <a:avLst/>
              <a:gdLst/>
              <a:ahLst/>
              <a:cxnLst/>
              <a:rect r="r" b="b" t="t" l="l"/>
              <a:pathLst>
                <a:path h="1117376" w="1230179">
                  <a:moveTo>
                    <a:pt x="0" y="0"/>
                  </a:moveTo>
                  <a:lnTo>
                    <a:pt x="1230179" y="0"/>
                  </a:lnTo>
                  <a:lnTo>
                    <a:pt x="1230179" y="1117376"/>
                  </a:lnTo>
                  <a:lnTo>
                    <a:pt x="0" y="1117376"/>
                  </a:lnTo>
                  <a:close/>
                </a:path>
              </a:pathLst>
            </a:custGeom>
            <a:solidFill>
              <a:srgbClr val="E4E4E4"/>
            </a:solidFill>
            <a:ln w="9525" cap="sq">
              <a:solidFill>
                <a:srgbClr val="2A2E3A"/>
              </a:solidFill>
              <a:prstDash val="solid"/>
              <a:miter/>
            </a:ln>
          </p:spPr>
        </p:sp>
        <p:sp>
          <p:nvSpPr>
            <p:cNvPr name="TextBox 10" id="10"/>
            <p:cNvSpPr txBox="true"/>
            <p:nvPr/>
          </p:nvSpPr>
          <p:spPr>
            <a:xfrm>
              <a:off x="0" y="-38100"/>
              <a:ext cx="1230179" cy="1155476"/>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770685" y="467515"/>
            <a:ext cx="12756568" cy="2856012"/>
          </a:xfrm>
          <a:prstGeom prst="rect">
            <a:avLst/>
          </a:prstGeom>
        </p:spPr>
        <p:txBody>
          <a:bodyPr anchor="t" rtlCol="false" tIns="0" lIns="0" bIns="0" rIns="0">
            <a:spAutoFit/>
          </a:bodyPr>
          <a:lstStyle/>
          <a:p>
            <a:pPr>
              <a:lnSpc>
                <a:spcPts val="7551"/>
              </a:lnSpc>
            </a:pPr>
            <a:r>
              <a:rPr lang="en-US" sz="6292">
                <a:solidFill>
                  <a:srgbClr val="FFFFFF"/>
                </a:solidFill>
                <a:latin typeface="TT Hoves Bold"/>
              </a:rPr>
              <a:t>Méthodologie de Gestion de Projet (SCRUM)</a:t>
            </a:r>
          </a:p>
          <a:p>
            <a:pPr>
              <a:lnSpc>
                <a:spcPts val="7551"/>
              </a:lnSpc>
            </a:pPr>
          </a:p>
        </p:txBody>
      </p:sp>
      <p:sp>
        <p:nvSpPr>
          <p:cNvPr name="TextBox 12" id="12"/>
          <p:cNvSpPr txBox="true"/>
          <p:nvPr/>
        </p:nvSpPr>
        <p:spPr>
          <a:xfrm rot="0">
            <a:off x="1460619" y="6845004"/>
            <a:ext cx="3806998" cy="1052080"/>
          </a:xfrm>
          <a:prstGeom prst="rect">
            <a:avLst/>
          </a:prstGeom>
        </p:spPr>
        <p:txBody>
          <a:bodyPr anchor="t" rtlCol="false" tIns="0" lIns="0" bIns="0" rIns="0">
            <a:spAutoFit/>
          </a:bodyPr>
          <a:lstStyle/>
          <a:p>
            <a:pPr algn="ctr" marL="0" indent="0" lvl="0">
              <a:lnSpc>
                <a:spcPts val="4079"/>
              </a:lnSpc>
              <a:spcBef>
                <a:spcPct val="0"/>
              </a:spcBef>
            </a:pPr>
            <a:r>
              <a:rPr lang="en-US" sz="3399">
                <a:solidFill>
                  <a:srgbClr val="2A2E3A"/>
                </a:solidFill>
                <a:latin typeface="Helios Bold"/>
              </a:rPr>
              <a:t>Adaptabilité aux changements</a:t>
            </a:r>
          </a:p>
        </p:txBody>
      </p:sp>
      <p:grpSp>
        <p:nvGrpSpPr>
          <p:cNvPr name="Group 13" id="13"/>
          <p:cNvGrpSpPr/>
          <p:nvPr/>
        </p:nvGrpSpPr>
        <p:grpSpPr>
          <a:xfrm rot="0">
            <a:off x="6608980" y="4030601"/>
            <a:ext cx="4438519" cy="4242538"/>
            <a:chOff x="0" y="0"/>
            <a:chExt cx="1168993" cy="1117376"/>
          </a:xfrm>
        </p:grpSpPr>
        <p:sp>
          <p:nvSpPr>
            <p:cNvPr name="Freeform 14" id="14"/>
            <p:cNvSpPr/>
            <p:nvPr/>
          </p:nvSpPr>
          <p:spPr>
            <a:xfrm flipH="false" flipV="false" rot="0">
              <a:off x="0" y="0"/>
              <a:ext cx="1168993" cy="1117376"/>
            </a:xfrm>
            <a:custGeom>
              <a:avLst/>
              <a:gdLst/>
              <a:ahLst/>
              <a:cxnLst/>
              <a:rect r="r" b="b" t="t" l="l"/>
              <a:pathLst>
                <a:path h="1117376" w="1168993">
                  <a:moveTo>
                    <a:pt x="0" y="0"/>
                  </a:moveTo>
                  <a:lnTo>
                    <a:pt x="1168993" y="0"/>
                  </a:lnTo>
                  <a:lnTo>
                    <a:pt x="1168993" y="1117376"/>
                  </a:lnTo>
                  <a:lnTo>
                    <a:pt x="0" y="1117376"/>
                  </a:lnTo>
                  <a:close/>
                </a:path>
              </a:pathLst>
            </a:custGeom>
            <a:solidFill>
              <a:srgbClr val="E4E4E4"/>
            </a:solidFill>
            <a:ln w="9525" cap="sq">
              <a:solidFill>
                <a:srgbClr val="2A2E3A"/>
              </a:solidFill>
              <a:prstDash val="solid"/>
              <a:miter/>
            </a:ln>
          </p:spPr>
        </p:sp>
        <p:sp>
          <p:nvSpPr>
            <p:cNvPr name="TextBox 15" id="15"/>
            <p:cNvSpPr txBox="true"/>
            <p:nvPr/>
          </p:nvSpPr>
          <p:spPr>
            <a:xfrm>
              <a:off x="0" y="-38100"/>
              <a:ext cx="1168993" cy="1155476"/>
            </a:xfrm>
            <a:prstGeom prst="rect">
              <a:avLst/>
            </a:prstGeom>
          </p:spPr>
          <p:txBody>
            <a:bodyPr anchor="ctr" rtlCol="false" tIns="50800" lIns="50800" bIns="50800" rIns="50800"/>
            <a:lstStyle/>
            <a:p>
              <a:pPr algn="ctr">
                <a:lnSpc>
                  <a:spcPts val="2100"/>
                </a:lnSpc>
              </a:pPr>
            </a:p>
          </p:txBody>
        </p:sp>
      </p:grpSp>
      <p:sp>
        <p:nvSpPr>
          <p:cNvPr name="TextBox 16" id="16"/>
          <p:cNvSpPr txBox="true"/>
          <p:nvPr/>
        </p:nvSpPr>
        <p:spPr>
          <a:xfrm rot="0">
            <a:off x="7040899" y="6584366"/>
            <a:ext cx="3806998" cy="1573357"/>
          </a:xfrm>
          <a:prstGeom prst="rect">
            <a:avLst/>
          </a:prstGeom>
        </p:spPr>
        <p:txBody>
          <a:bodyPr anchor="t" rtlCol="false" tIns="0" lIns="0" bIns="0" rIns="0">
            <a:spAutoFit/>
          </a:bodyPr>
          <a:lstStyle/>
          <a:p>
            <a:pPr algn="ctr" marL="0" indent="0" lvl="0">
              <a:lnSpc>
                <a:spcPts val="4079"/>
              </a:lnSpc>
              <a:spcBef>
                <a:spcPct val="0"/>
              </a:spcBef>
            </a:pPr>
            <a:r>
              <a:rPr lang="en-US" sz="3399">
                <a:solidFill>
                  <a:srgbClr val="2A2E3A"/>
                </a:solidFill>
                <a:latin typeface="Helios Bold"/>
              </a:rPr>
              <a:t>Concentration sur les besoins des utilisateurs</a:t>
            </a:r>
          </a:p>
        </p:txBody>
      </p:sp>
      <p:grpSp>
        <p:nvGrpSpPr>
          <p:cNvPr name="Group 17" id="17"/>
          <p:cNvGrpSpPr/>
          <p:nvPr/>
        </p:nvGrpSpPr>
        <p:grpSpPr>
          <a:xfrm rot="0">
            <a:off x="12189261" y="4030601"/>
            <a:ext cx="4438519" cy="4242538"/>
            <a:chOff x="0" y="0"/>
            <a:chExt cx="1168993" cy="1117376"/>
          </a:xfrm>
        </p:grpSpPr>
        <p:sp>
          <p:nvSpPr>
            <p:cNvPr name="Freeform 18" id="18"/>
            <p:cNvSpPr/>
            <p:nvPr/>
          </p:nvSpPr>
          <p:spPr>
            <a:xfrm flipH="false" flipV="false" rot="0">
              <a:off x="0" y="0"/>
              <a:ext cx="1168993" cy="1117376"/>
            </a:xfrm>
            <a:custGeom>
              <a:avLst/>
              <a:gdLst/>
              <a:ahLst/>
              <a:cxnLst/>
              <a:rect r="r" b="b" t="t" l="l"/>
              <a:pathLst>
                <a:path h="1117376" w="1168993">
                  <a:moveTo>
                    <a:pt x="0" y="0"/>
                  </a:moveTo>
                  <a:lnTo>
                    <a:pt x="1168993" y="0"/>
                  </a:lnTo>
                  <a:lnTo>
                    <a:pt x="1168993" y="1117376"/>
                  </a:lnTo>
                  <a:lnTo>
                    <a:pt x="0" y="1117376"/>
                  </a:lnTo>
                  <a:close/>
                </a:path>
              </a:pathLst>
            </a:custGeom>
            <a:solidFill>
              <a:srgbClr val="E4E4E4"/>
            </a:solidFill>
            <a:ln w="9525" cap="sq">
              <a:solidFill>
                <a:srgbClr val="2A2E3A"/>
              </a:solidFill>
              <a:prstDash val="solid"/>
              <a:miter/>
            </a:ln>
          </p:spPr>
        </p:sp>
        <p:sp>
          <p:nvSpPr>
            <p:cNvPr name="TextBox 19" id="19"/>
            <p:cNvSpPr txBox="true"/>
            <p:nvPr/>
          </p:nvSpPr>
          <p:spPr>
            <a:xfrm>
              <a:off x="0" y="-38100"/>
              <a:ext cx="1168993" cy="1155476"/>
            </a:xfrm>
            <a:prstGeom prst="rect">
              <a:avLst/>
            </a:prstGeom>
          </p:spPr>
          <p:txBody>
            <a:bodyPr anchor="ctr" rtlCol="false" tIns="50800" lIns="50800" bIns="50800" rIns="50800"/>
            <a:lstStyle/>
            <a:p>
              <a:pPr algn="ctr">
                <a:lnSpc>
                  <a:spcPts val="2100"/>
                </a:lnSpc>
              </a:pPr>
            </a:p>
          </p:txBody>
        </p:sp>
      </p:grpSp>
      <p:sp>
        <p:nvSpPr>
          <p:cNvPr name="TextBox 20" id="20"/>
          <p:cNvSpPr txBox="true"/>
          <p:nvPr/>
        </p:nvSpPr>
        <p:spPr>
          <a:xfrm rot="0">
            <a:off x="12505021" y="6584366"/>
            <a:ext cx="3806998" cy="1573357"/>
          </a:xfrm>
          <a:prstGeom prst="rect">
            <a:avLst/>
          </a:prstGeom>
        </p:spPr>
        <p:txBody>
          <a:bodyPr anchor="t" rtlCol="false" tIns="0" lIns="0" bIns="0" rIns="0">
            <a:spAutoFit/>
          </a:bodyPr>
          <a:lstStyle/>
          <a:p>
            <a:pPr algn="ctr" marL="0" indent="0" lvl="0">
              <a:lnSpc>
                <a:spcPts val="4079"/>
              </a:lnSpc>
              <a:spcBef>
                <a:spcPct val="0"/>
              </a:spcBef>
            </a:pPr>
            <a:r>
              <a:rPr lang="en-US" sz="3399">
                <a:solidFill>
                  <a:srgbClr val="2A2E3A"/>
                </a:solidFill>
                <a:latin typeface="Helios Bold"/>
              </a:rPr>
              <a:t>Livraisons itératives et incrémentales</a:t>
            </a:r>
          </a:p>
        </p:txBody>
      </p:sp>
      <p:grpSp>
        <p:nvGrpSpPr>
          <p:cNvPr name="Group 21" id="21"/>
          <p:cNvGrpSpPr/>
          <p:nvPr/>
        </p:nvGrpSpPr>
        <p:grpSpPr>
          <a:xfrm rot="0">
            <a:off x="2764275" y="5052604"/>
            <a:ext cx="1199685" cy="1199685"/>
            <a:chOff x="0" y="0"/>
            <a:chExt cx="1599580" cy="1599580"/>
          </a:xfrm>
        </p:grpSpPr>
        <p:grpSp>
          <p:nvGrpSpPr>
            <p:cNvPr name="Group 22" id="22"/>
            <p:cNvGrpSpPr/>
            <p:nvPr/>
          </p:nvGrpSpPr>
          <p:grpSpPr>
            <a:xfrm rot="0">
              <a:off x="0" y="0"/>
              <a:ext cx="1599580" cy="159958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Freeform 25" id="25"/>
            <p:cNvSpPr/>
            <p:nvPr/>
          </p:nvSpPr>
          <p:spPr>
            <a:xfrm flipH="false" flipV="false" rot="0">
              <a:off x="479047" y="397031"/>
              <a:ext cx="641486" cy="805519"/>
            </a:xfrm>
            <a:custGeom>
              <a:avLst/>
              <a:gdLst/>
              <a:ahLst/>
              <a:cxnLst/>
              <a:rect r="r" b="b" t="t" l="l"/>
              <a:pathLst>
                <a:path h="805519" w="641486">
                  <a:moveTo>
                    <a:pt x="0" y="0"/>
                  </a:moveTo>
                  <a:lnTo>
                    <a:pt x="641486" y="0"/>
                  </a:lnTo>
                  <a:lnTo>
                    <a:pt x="641486" y="805519"/>
                  </a:lnTo>
                  <a:lnTo>
                    <a:pt x="0" y="8055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6" id="26"/>
          <p:cNvGrpSpPr/>
          <p:nvPr/>
        </p:nvGrpSpPr>
        <p:grpSpPr>
          <a:xfrm rot="0">
            <a:off x="8260431" y="5052604"/>
            <a:ext cx="1199685" cy="1199685"/>
            <a:chOff x="0" y="0"/>
            <a:chExt cx="1599580" cy="1599580"/>
          </a:xfrm>
        </p:grpSpPr>
        <p:grpSp>
          <p:nvGrpSpPr>
            <p:cNvPr name="Group 27" id="27"/>
            <p:cNvGrpSpPr/>
            <p:nvPr/>
          </p:nvGrpSpPr>
          <p:grpSpPr>
            <a:xfrm rot="0">
              <a:off x="0" y="0"/>
              <a:ext cx="1599580" cy="159958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Freeform 30" id="30"/>
            <p:cNvSpPr/>
            <p:nvPr/>
          </p:nvSpPr>
          <p:spPr>
            <a:xfrm flipH="false" flipV="false" rot="0">
              <a:off x="408130" y="460826"/>
              <a:ext cx="783321" cy="677929"/>
            </a:xfrm>
            <a:custGeom>
              <a:avLst/>
              <a:gdLst/>
              <a:ahLst/>
              <a:cxnLst/>
              <a:rect r="r" b="b" t="t" l="l"/>
              <a:pathLst>
                <a:path h="677929" w="783321">
                  <a:moveTo>
                    <a:pt x="0" y="0"/>
                  </a:moveTo>
                  <a:lnTo>
                    <a:pt x="783321" y="0"/>
                  </a:lnTo>
                  <a:lnTo>
                    <a:pt x="783321" y="677929"/>
                  </a:lnTo>
                  <a:lnTo>
                    <a:pt x="0" y="6779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31" id="31"/>
          <p:cNvGrpSpPr/>
          <p:nvPr/>
        </p:nvGrpSpPr>
        <p:grpSpPr>
          <a:xfrm rot="0">
            <a:off x="13814230" y="5052604"/>
            <a:ext cx="1199685" cy="1199685"/>
            <a:chOff x="0" y="0"/>
            <a:chExt cx="1599580" cy="1599580"/>
          </a:xfrm>
        </p:grpSpPr>
        <p:grpSp>
          <p:nvGrpSpPr>
            <p:cNvPr name="Group 32" id="32"/>
            <p:cNvGrpSpPr/>
            <p:nvPr/>
          </p:nvGrpSpPr>
          <p:grpSpPr>
            <a:xfrm rot="0">
              <a:off x="0" y="0"/>
              <a:ext cx="1599580" cy="159958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Freeform 35" id="35"/>
            <p:cNvSpPr/>
            <p:nvPr/>
          </p:nvSpPr>
          <p:spPr>
            <a:xfrm flipH="false" flipV="false" rot="0">
              <a:off x="367408" y="479827"/>
              <a:ext cx="864764" cy="639925"/>
            </a:xfrm>
            <a:custGeom>
              <a:avLst/>
              <a:gdLst/>
              <a:ahLst/>
              <a:cxnLst/>
              <a:rect r="r" b="b" t="t" l="l"/>
              <a:pathLst>
                <a:path h="639925" w="864764">
                  <a:moveTo>
                    <a:pt x="0" y="0"/>
                  </a:moveTo>
                  <a:lnTo>
                    <a:pt x="864764" y="0"/>
                  </a:lnTo>
                  <a:lnTo>
                    <a:pt x="864764" y="639926"/>
                  </a:lnTo>
                  <a:lnTo>
                    <a:pt x="0" y="6399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6" id="36"/>
          <p:cNvGrpSpPr/>
          <p:nvPr/>
        </p:nvGrpSpPr>
        <p:grpSpPr>
          <a:xfrm rot="0">
            <a:off x="13814230" y="9258300"/>
            <a:ext cx="5765006" cy="1028700"/>
            <a:chOff x="0" y="0"/>
            <a:chExt cx="7686674" cy="1371600"/>
          </a:xfrm>
        </p:grpSpPr>
        <p:grpSp>
          <p:nvGrpSpPr>
            <p:cNvPr name="Group 37" id="37"/>
            <p:cNvGrpSpPr/>
            <p:nvPr/>
          </p:nvGrpSpPr>
          <p:grpSpPr>
            <a:xfrm rot="0">
              <a:off x="0" y="0"/>
              <a:ext cx="7686674" cy="1371600"/>
              <a:chOff x="0" y="0"/>
              <a:chExt cx="1049690" cy="187305"/>
            </a:xfrm>
          </p:grpSpPr>
          <p:sp>
            <p:nvSpPr>
              <p:cNvPr name="Freeform 38" id="38"/>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39" id="39"/>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sp>
          <p:nvSpPr>
            <p:cNvPr name="TextBox 40" id="40"/>
            <p:cNvSpPr txBox="true"/>
            <p:nvPr/>
          </p:nvSpPr>
          <p:spPr>
            <a:xfrm rot="0">
              <a:off x="1942883" y="475615"/>
              <a:ext cx="2698286" cy="391795"/>
            </a:xfrm>
            <a:prstGeom prst="rect">
              <a:avLst/>
            </a:prstGeom>
          </p:spPr>
          <p:txBody>
            <a:bodyPr anchor="t" rtlCol="false" tIns="0" lIns="0" bIns="0" rIns="0">
              <a:spAutoFit/>
            </a:bodyPr>
            <a:lstStyle/>
            <a:p>
              <a:pPr algn="r" marL="0" indent="0" lvl="0">
                <a:lnSpc>
                  <a:spcPts val="2340"/>
                </a:lnSpc>
                <a:spcBef>
                  <a:spcPct val="0"/>
                </a:spcBef>
              </a:pPr>
              <a:r>
                <a:rPr lang="en-US" sz="1800">
                  <a:solidFill>
                    <a:srgbClr val="FFFFFF"/>
                  </a:solidFill>
                  <a:latin typeface="Helios Bold"/>
                </a:rPr>
                <a:t>Back to Agenda</a:t>
              </a:r>
            </a:p>
          </p:txBody>
        </p:sp>
      </p:grpSp>
      <p:sp>
        <p:nvSpPr>
          <p:cNvPr name="TextBox 41" id="41"/>
          <p:cNvSpPr txBox="true"/>
          <p:nvPr/>
        </p:nvSpPr>
        <p:spPr>
          <a:xfrm rot="0">
            <a:off x="770685" y="3167000"/>
            <a:ext cx="4225119" cy="688977"/>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Helios"/>
              </a:rPr>
              <a:t>Pourquoi Agile ?</a:t>
            </a:r>
          </a:p>
        </p:txBody>
      </p:sp>
      <p:sp>
        <p:nvSpPr>
          <p:cNvPr name="TextBox 42" id="42"/>
          <p:cNvSpPr txBox="true"/>
          <p:nvPr/>
        </p:nvSpPr>
        <p:spPr>
          <a:xfrm rot="0">
            <a:off x="1028700" y="8487451"/>
            <a:ext cx="5436935" cy="6889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Helios"/>
              </a:rPr>
              <a:t>Alternatives Envisagées</a:t>
            </a:r>
          </a:p>
        </p:txBody>
      </p:sp>
      <p:sp>
        <p:nvSpPr>
          <p:cNvPr name="TextBox 43" id="43"/>
          <p:cNvSpPr txBox="true"/>
          <p:nvPr/>
        </p:nvSpPr>
        <p:spPr>
          <a:xfrm rot="0">
            <a:off x="770685" y="9414551"/>
            <a:ext cx="12499771" cy="5238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Helios"/>
              </a:rPr>
              <a:t>Méthodes linéaires (Waterfall) : Moins adaptées à un projet évolutif.</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24259" y="-2727870"/>
            <a:ext cx="21853498" cy="5455740"/>
            <a:chOff x="0" y="0"/>
            <a:chExt cx="1012092" cy="252670"/>
          </a:xfrm>
        </p:grpSpPr>
        <p:sp>
          <p:nvSpPr>
            <p:cNvPr name="Freeform 3" id="3"/>
            <p:cNvSpPr/>
            <p:nvPr/>
          </p:nvSpPr>
          <p:spPr>
            <a:xfrm flipH="false" flipV="false" rot="0">
              <a:off x="0" y="0"/>
              <a:ext cx="1012092" cy="252670"/>
            </a:xfrm>
            <a:custGeom>
              <a:avLst/>
              <a:gdLst/>
              <a:ahLst/>
              <a:cxnLst/>
              <a:rect r="r" b="b" t="t" l="l"/>
              <a:pathLst>
                <a:path h="252670" w="1012092">
                  <a:moveTo>
                    <a:pt x="203200" y="0"/>
                  </a:moveTo>
                  <a:lnTo>
                    <a:pt x="808892" y="0"/>
                  </a:lnTo>
                  <a:lnTo>
                    <a:pt x="1012092" y="252670"/>
                  </a:lnTo>
                  <a:lnTo>
                    <a:pt x="0" y="252670"/>
                  </a:lnTo>
                  <a:lnTo>
                    <a:pt x="203200" y="0"/>
                  </a:lnTo>
                  <a:close/>
                </a:path>
              </a:pathLst>
            </a:custGeom>
            <a:solidFill>
              <a:srgbClr val="E8223B"/>
            </a:solidFill>
          </p:spPr>
        </p:sp>
        <p:sp>
          <p:nvSpPr>
            <p:cNvPr name="TextBox 4" id="4"/>
            <p:cNvSpPr txBox="true"/>
            <p:nvPr/>
          </p:nvSpPr>
          <p:spPr>
            <a:xfrm>
              <a:off x="127000" y="-38100"/>
              <a:ext cx="758092" cy="29077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10800000">
            <a:off x="-6258005" y="-88241"/>
            <a:ext cx="15118279" cy="3185392"/>
            <a:chOff x="0" y="0"/>
            <a:chExt cx="1216146" cy="256240"/>
          </a:xfrm>
        </p:grpSpPr>
        <p:sp>
          <p:nvSpPr>
            <p:cNvPr name="Freeform 6" id="6"/>
            <p:cNvSpPr/>
            <p:nvPr/>
          </p:nvSpPr>
          <p:spPr>
            <a:xfrm flipH="false" flipV="false" rot="0">
              <a:off x="0" y="0"/>
              <a:ext cx="1216146" cy="256240"/>
            </a:xfrm>
            <a:custGeom>
              <a:avLst/>
              <a:gdLst/>
              <a:ahLst/>
              <a:cxnLst/>
              <a:rect r="r" b="b" t="t" l="l"/>
              <a:pathLst>
                <a:path h="256240" w="1216146">
                  <a:moveTo>
                    <a:pt x="203200" y="0"/>
                  </a:moveTo>
                  <a:lnTo>
                    <a:pt x="1012946" y="0"/>
                  </a:lnTo>
                  <a:lnTo>
                    <a:pt x="1216146" y="256240"/>
                  </a:lnTo>
                  <a:lnTo>
                    <a:pt x="0" y="256240"/>
                  </a:lnTo>
                  <a:lnTo>
                    <a:pt x="203200" y="0"/>
                  </a:lnTo>
                  <a:close/>
                </a:path>
              </a:pathLst>
            </a:custGeom>
            <a:solidFill>
              <a:srgbClr val="A20E20"/>
            </a:solidFill>
          </p:spPr>
        </p:sp>
        <p:sp>
          <p:nvSpPr>
            <p:cNvPr name="TextBox 7" id="7"/>
            <p:cNvSpPr txBox="true"/>
            <p:nvPr/>
          </p:nvSpPr>
          <p:spPr>
            <a:xfrm>
              <a:off x="127000" y="-38100"/>
              <a:ext cx="962146" cy="294340"/>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770685" y="467515"/>
            <a:ext cx="12756568" cy="2856012"/>
          </a:xfrm>
          <a:prstGeom prst="rect">
            <a:avLst/>
          </a:prstGeom>
        </p:spPr>
        <p:txBody>
          <a:bodyPr anchor="t" rtlCol="false" tIns="0" lIns="0" bIns="0" rIns="0">
            <a:spAutoFit/>
          </a:bodyPr>
          <a:lstStyle/>
          <a:p>
            <a:pPr>
              <a:lnSpc>
                <a:spcPts val="7551"/>
              </a:lnSpc>
            </a:pPr>
            <a:r>
              <a:rPr lang="en-US" sz="6292">
                <a:solidFill>
                  <a:srgbClr val="FFFFFF"/>
                </a:solidFill>
                <a:latin typeface="TT Hoves Bold"/>
              </a:rPr>
              <a:t>Méthodologie de Gestion de Projet (SCRUM)</a:t>
            </a:r>
          </a:p>
          <a:p>
            <a:pPr>
              <a:lnSpc>
                <a:spcPts val="7551"/>
              </a:lnSpc>
            </a:pPr>
          </a:p>
        </p:txBody>
      </p:sp>
      <p:grpSp>
        <p:nvGrpSpPr>
          <p:cNvPr name="Group 9" id="9"/>
          <p:cNvGrpSpPr/>
          <p:nvPr/>
        </p:nvGrpSpPr>
        <p:grpSpPr>
          <a:xfrm rot="0">
            <a:off x="6189832" y="4464804"/>
            <a:ext cx="4438519" cy="4242538"/>
            <a:chOff x="0" y="0"/>
            <a:chExt cx="1168993" cy="1117376"/>
          </a:xfrm>
        </p:grpSpPr>
        <p:sp>
          <p:nvSpPr>
            <p:cNvPr name="Freeform 10" id="10"/>
            <p:cNvSpPr/>
            <p:nvPr/>
          </p:nvSpPr>
          <p:spPr>
            <a:xfrm flipH="false" flipV="false" rot="0">
              <a:off x="0" y="0"/>
              <a:ext cx="1168993" cy="1117376"/>
            </a:xfrm>
            <a:custGeom>
              <a:avLst/>
              <a:gdLst/>
              <a:ahLst/>
              <a:cxnLst/>
              <a:rect r="r" b="b" t="t" l="l"/>
              <a:pathLst>
                <a:path h="1117376" w="1168993">
                  <a:moveTo>
                    <a:pt x="0" y="0"/>
                  </a:moveTo>
                  <a:lnTo>
                    <a:pt x="1168993" y="0"/>
                  </a:lnTo>
                  <a:lnTo>
                    <a:pt x="1168993" y="1117376"/>
                  </a:lnTo>
                  <a:lnTo>
                    <a:pt x="0" y="1117376"/>
                  </a:lnTo>
                  <a:close/>
                </a:path>
              </a:pathLst>
            </a:custGeom>
            <a:solidFill>
              <a:srgbClr val="E4E4E4"/>
            </a:solidFill>
            <a:ln w="9525" cap="sq">
              <a:solidFill>
                <a:srgbClr val="2A2E3A"/>
              </a:solidFill>
              <a:prstDash val="solid"/>
              <a:miter/>
            </a:ln>
          </p:spPr>
        </p:sp>
        <p:sp>
          <p:nvSpPr>
            <p:cNvPr name="TextBox 11" id="11"/>
            <p:cNvSpPr txBox="true"/>
            <p:nvPr/>
          </p:nvSpPr>
          <p:spPr>
            <a:xfrm>
              <a:off x="0" y="-38100"/>
              <a:ext cx="1168993" cy="1155476"/>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13727660" y="5581920"/>
            <a:ext cx="587491" cy="508447"/>
          </a:xfrm>
          <a:custGeom>
            <a:avLst/>
            <a:gdLst/>
            <a:ahLst/>
            <a:cxnLst/>
            <a:rect r="r" b="b" t="t" l="l"/>
            <a:pathLst>
              <a:path h="508447" w="587491">
                <a:moveTo>
                  <a:pt x="0" y="0"/>
                </a:moveTo>
                <a:lnTo>
                  <a:pt x="587491" y="0"/>
                </a:lnTo>
                <a:lnTo>
                  <a:pt x="587491" y="508446"/>
                </a:lnTo>
                <a:lnTo>
                  <a:pt x="0" y="5084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3814230" y="9258300"/>
            <a:ext cx="5765006" cy="1028700"/>
            <a:chOff x="0" y="0"/>
            <a:chExt cx="7686674" cy="1371600"/>
          </a:xfrm>
        </p:grpSpPr>
        <p:grpSp>
          <p:nvGrpSpPr>
            <p:cNvPr name="Group 14" id="14"/>
            <p:cNvGrpSpPr/>
            <p:nvPr/>
          </p:nvGrpSpPr>
          <p:grpSpPr>
            <a:xfrm rot="0">
              <a:off x="0" y="0"/>
              <a:ext cx="7686674" cy="1371600"/>
              <a:chOff x="0" y="0"/>
              <a:chExt cx="1049690" cy="187305"/>
            </a:xfrm>
          </p:grpSpPr>
          <p:sp>
            <p:nvSpPr>
              <p:cNvPr name="Freeform 15" id="15"/>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16" id="16"/>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1942883" y="475615"/>
              <a:ext cx="2698286" cy="391795"/>
            </a:xfrm>
            <a:prstGeom prst="rect">
              <a:avLst/>
            </a:prstGeom>
          </p:spPr>
          <p:txBody>
            <a:bodyPr anchor="t" rtlCol="false" tIns="0" lIns="0" bIns="0" rIns="0">
              <a:spAutoFit/>
            </a:bodyPr>
            <a:lstStyle/>
            <a:p>
              <a:pPr algn="r" marL="0" indent="0" lvl="0">
                <a:lnSpc>
                  <a:spcPts val="2340"/>
                </a:lnSpc>
                <a:spcBef>
                  <a:spcPct val="0"/>
                </a:spcBef>
              </a:pPr>
            </a:p>
          </p:txBody>
        </p:sp>
      </p:grpSp>
      <p:sp>
        <p:nvSpPr>
          <p:cNvPr name="TextBox 18" id="18"/>
          <p:cNvSpPr txBox="true"/>
          <p:nvPr/>
        </p:nvSpPr>
        <p:spPr>
          <a:xfrm rot="0">
            <a:off x="770685" y="3237803"/>
            <a:ext cx="5419147" cy="688977"/>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Helios"/>
              </a:rPr>
              <a:t>Backlog product Trello</a:t>
            </a:r>
          </a:p>
        </p:txBody>
      </p:sp>
      <p:sp>
        <p:nvSpPr>
          <p:cNvPr name="TextBox 19" id="19"/>
          <p:cNvSpPr txBox="true"/>
          <p:nvPr/>
        </p:nvSpPr>
        <p:spPr>
          <a:xfrm rot="0">
            <a:off x="7831097" y="6288576"/>
            <a:ext cx="1155989" cy="537845"/>
          </a:xfrm>
          <a:prstGeom prst="rect">
            <a:avLst/>
          </a:prstGeom>
        </p:spPr>
        <p:txBody>
          <a:bodyPr anchor="t" rtlCol="false" tIns="0" lIns="0" bIns="0" rIns="0">
            <a:spAutoFit/>
          </a:bodyPr>
          <a:lstStyle/>
          <a:p>
            <a:pPr algn="ctr">
              <a:lnSpc>
                <a:spcPts val="4480"/>
              </a:lnSpc>
            </a:pPr>
            <a:r>
              <a:rPr lang="en-US" sz="3200" u="sng">
                <a:solidFill>
                  <a:srgbClr val="000000"/>
                </a:solidFill>
                <a:latin typeface="Canva Sans Bold"/>
                <a:hlinkClick r:id="rId4" tooltip="https://trello.com/invite/b/EAx3ch1W/ATTI594901f2bc032a33d1de081ba6139702839B1030/projet-agile-projetglobe"/>
              </a:rPr>
              <a:t>Trello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4477382" cy="10287000"/>
          </a:xfrm>
          <a:custGeom>
            <a:avLst/>
            <a:gdLst/>
            <a:ahLst/>
            <a:cxnLst/>
            <a:rect r="r" b="b" t="t" l="l"/>
            <a:pathLst>
              <a:path h="10287000" w="4477382">
                <a:moveTo>
                  <a:pt x="0" y="0"/>
                </a:moveTo>
                <a:lnTo>
                  <a:pt x="4477382" y="0"/>
                </a:lnTo>
                <a:lnTo>
                  <a:pt x="4477382" y="10287000"/>
                </a:lnTo>
                <a:lnTo>
                  <a:pt x="0" y="10287000"/>
                </a:lnTo>
                <a:lnTo>
                  <a:pt x="0" y="0"/>
                </a:lnTo>
                <a:close/>
              </a:path>
            </a:pathLst>
          </a:custGeom>
          <a:blipFill>
            <a:blip r:embed="rId2"/>
            <a:stretch>
              <a:fillRect l="-7478" t="0" r="-45691" b="0"/>
            </a:stretch>
          </a:blipFill>
        </p:spPr>
      </p:sp>
      <p:grpSp>
        <p:nvGrpSpPr>
          <p:cNvPr name="Group 3" id="3"/>
          <p:cNvGrpSpPr/>
          <p:nvPr/>
        </p:nvGrpSpPr>
        <p:grpSpPr>
          <a:xfrm rot="0">
            <a:off x="-1287623" y="9258300"/>
            <a:ext cx="5765006" cy="1028700"/>
            <a:chOff x="0" y="0"/>
            <a:chExt cx="7686674" cy="1371600"/>
          </a:xfrm>
        </p:grpSpPr>
        <p:grpSp>
          <p:nvGrpSpPr>
            <p:cNvPr name="Group 4" id="4"/>
            <p:cNvGrpSpPr/>
            <p:nvPr/>
          </p:nvGrpSpPr>
          <p:grpSpPr>
            <a:xfrm rot="0">
              <a:off x="0" y="0"/>
              <a:ext cx="7686674" cy="1371600"/>
              <a:chOff x="0" y="0"/>
              <a:chExt cx="1049690" cy="187305"/>
            </a:xfrm>
          </p:grpSpPr>
          <p:sp>
            <p:nvSpPr>
              <p:cNvPr name="Freeform 5" id="5"/>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6" id="6"/>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sp>
          <p:nvSpPr>
            <p:cNvPr name="TextBox 7" id="7"/>
            <p:cNvSpPr txBox="true"/>
            <p:nvPr/>
          </p:nvSpPr>
          <p:spPr>
            <a:xfrm rot="0">
              <a:off x="3033168" y="475615"/>
              <a:ext cx="2698286" cy="391795"/>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Back to Agenda</a:t>
              </a:r>
            </a:p>
          </p:txBody>
        </p:sp>
      </p:grpSp>
      <p:sp>
        <p:nvSpPr>
          <p:cNvPr name="TextBox 8" id="8"/>
          <p:cNvSpPr txBox="true"/>
          <p:nvPr/>
        </p:nvSpPr>
        <p:spPr>
          <a:xfrm rot="0">
            <a:off x="5792575" y="374307"/>
            <a:ext cx="10859782" cy="3079283"/>
          </a:xfrm>
          <a:prstGeom prst="rect">
            <a:avLst/>
          </a:prstGeom>
        </p:spPr>
        <p:txBody>
          <a:bodyPr anchor="t" rtlCol="false" tIns="0" lIns="0" bIns="0" rIns="0">
            <a:spAutoFit/>
          </a:bodyPr>
          <a:lstStyle/>
          <a:p>
            <a:pPr>
              <a:lnSpc>
                <a:spcPts val="8116"/>
              </a:lnSpc>
            </a:pPr>
            <a:r>
              <a:rPr lang="en-US" sz="6763">
                <a:solidFill>
                  <a:srgbClr val="A20E20"/>
                </a:solidFill>
                <a:latin typeface="TT Hoves Bold"/>
              </a:rPr>
              <a:t>Fonctionnalités Techniques de l'Intranet</a:t>
            </a:r>
          </a:p>
          <a:p>
            <a:pPr>
              <a:lnSpc>
                <a:spcPts val="8116"/>
              </a:lnSpc>
            </a:pPr>
          </a:p>
        </p:txBody>
      </p:sp>
      <p:sp>
        <p:nvSpPr>
          <p:cNvPr name="TextBox 9" id="9"/>
          <p:cNvSpPr txBox="true"/>
          <p:nvPr/>
        </p:nvSpPr>
        <p:spPr>
          <a:xfrm rot="0">
            <a:off x="5792575" y="2777733"/>
            <a:ext cx="12058286" cy="8005330"/>
          </a:xfrm>
          <a:prstGeom prst="rect">
            <a:avLst/>
          </a:prstGeom>
        </p:spPr>
        <p:txBody>
          <a:bodyPr anchor="t" rtlCol="false" tIns="0" lIns="0" bIns="0" rIns="0">
            <a:spAutoFit/>
          </a:bodyPr>
          <a:lstStyle/>
          <a:p>
            <a:pPr>
              <a:lnSpc>
                <a:spcPts val="4200"/>
              </a:lnSpc>
            </a:pPr>
            <a:r>
              <a:rPr lang="en-US" sz="3000">
                <a:solidFill>
                  <a:srgbClr val="000000"/>
                </a:solidFill>
                <a:latin typeface="Helios Bold"/>
              </a:rPr>
              <a:t>Côté Étudiants :</a:t>
            </a:r>
          </a:p>
          <a:p>
            <a:pPr>
              <a:lnSpc>
                <a:spcPts val="4200"/>
              </a:lnSpc>
            </a:pPr>
          </a:p>
          <a:p>
            <a:pPr marL="647700" indent="-323850" lvl="1">
              <a:lnSpc>
                <a:spcPts val="4200"/>
              </a:lnSpc>
              <a:buFont typeface="Arial"/>
              <a:buChar char="•"/>
            </a:pPr>
            <a:r>
              <a:rPr lang="en-US" sz="3000">
                <a:solidFill>
                  <a:srgbClr val="000000"/>
                </a:solidFill>
                <a:latin typeface="Helios"/>
              </a:rPr>
              <a:t>Authentification via Google La Plateforme.</a:t>
            </a:r>
          </a:p>
          <a:p>
            <a:pPr marL="647700" indent="-323850" lvl="1">
              <a:lnSpc>
                <a:spcPts val="4200"/>
              </a:lnSpc>
              <a:buFont typeface="Arial"/>
              <a:buChar char="•"/>
            </a:pPr>
            <a:r>
              <a:rPr lang="en-US" sz="3000">
                <a:solidFill>
                  <a:srgbClr val="000000"/>
                </a:solidFill>
                <a:latin typeface="Helios"/>
              </a:rPr>
              <a:t>Inscription, soumission et consultation de projets.</a:t>
            </a:r>
          </a:p>
          <a:p>
            <a:pPr marL="647700" indent="-323850" lvl="1">
              <a:lnSpc>
                <a:spcPts val="4200"/>
              </a:lnSpc>
              <a:buFont typeface="Arial"/>
              <a:buChar char="•"/>
            </a:pPr>
            <a:r>
              <a:rPr lang="en-US" sz="3000">
                <a:solidFill>
                  <a:srgbClr val="000000"/>
                </a:solidFill>
                <a:latin typeface="Helios"/>
              </a:rPr>
              <a:t>Gestion des informations personnelles.</a:t>
            </a:r>
          </a:p>
          <a:p>
            <a:pPr marL="647700" indent="-323850" lvl="1">
              <a:lnSpc>
                <a:spcPts val="4200"/>
              </a:lnSpc>
              <a:buFont typeface="Arial"/>
              <a:buChar char="•"/>
            </a:pPr>
            <a:r>
              <a:rPr lang="en-US" sz="3000">
                <a:solidFill>
                  <a:srgbClr val="000000"/>
                </a:solidFill>
                <a:latin typeface="Helios"/>
              </a:rPr>
              <a:t>Consultation des compétences acquises.</a:t>
            </a:r>
          </a:p>
          <a:p>
            <a:pPr>
              <a:lnSpc>
                <a:spcPts val="4200"/>
              </a:lnSpc>
            </a:pPr>
          </a:p>
          <a:p>
            <a:pPr>
              <a:lnSpc>
                <a:spcPts val="4200"/>
              </a:lnSpc>
            </a:pPr>
          </a:p>
          <a:p>
            <a:pPr>
              <a:lnSpc>
                <a:spcPts val="4200"/>
              </a:lnSpc>
            </a:pPr>
            <a:r>
              <a:rPr lang="en-US" sz="3000">
                <a:solidFill>
                  <a:srgbClr val="000000"/>
                </a:solidFill>
                <a:latin typeface="Helios Bold"/>
              </a:rPr>
              <a:t>Côté Équipe Pédagogique :</a:t>
            </a:r>
          </a:p>
          <a:p>
            <a:pPr>
              <a:lnSpc>
                <a:spcPts val="4200"/>
              </a:lnSpc>
            </a:pPr>
          </a:p>
          <a:p>
            <a:pPr marL="647700" indent="-323850" lvl="1">
              <a:lnSpc>
                <a:spcPts val="4200"/>
              </a:lnSpc>
              <a:buFont typeface="Arial"/>
              <a:buChar char="•"/>
            </a:pPr>
            <a:r>
              <a:rPr lang="en-US" sz="3000">
                <a:solidFill>
                  <a:srgbClr val="000000"/>
                </a:solidFill>
                <a:latin typeface="Helios"/>
              </a:rPr>
              <a:t>Gestion des promotions, étudiants, unités de formation et projets.</a:t>
            </a:r>
          </a:p>
          <a:p>
            <a:pPr marL="647700" indent="-323850" lvl="1">
              <a:lnSpc>
                <a:spcPts val="4200"/>
              </a:lnSpc>
              <a:buFont typeface="Arial"/>
              <a:buChar char="•"/>
            </a:pPr>
            <a:r>
              <a:rPr lang="en-US" sz="3000">
                <a:solidFill>
                  <a:srgbClr val="000000"/>
                </a:solidFill>
                <a:latin typeface="Helios"/>
              </a:rPr>
              <a:t>Création et validation de groupes pour les projets.</a:t>
            </a:r>
          </a:p>
          <a:p>
            <a:pPr marL="647700" indent="-323850" lvl="1">
              <a:lnSpc>
                <a:spcPts val="4200"/>
              </a:lnSpc>
              <a:buFont typeface="Arial"/>
              <a:buChar char="•"/>
            </a:pPr>
            <a:r>
              <a:rPr lang="en-US" sz="3000">
                <a:solidFill>
                  <a:srgbClr val="000000"/>
                </a:solidFill>
                <a:latin typeface="Helios"/>
              </a:rPr>
              <a:t>Suivi des projets, temps de connexion et statistiques.</a:t>
            </a:r>
          </a:p>
          <a:p>
            <a:pPr>
              <a:lnSpc>
                <a:spcPts val="4200"/>
              </a:lnSpc>
            </a:pPr>
          </a:p>
          <a:p>
            <a:pPr>
              <a:lnSpc>
                <a:spcPts val="42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814230" y="9258300"/>
            <a:ext cx="5765006" cy="1028700"/>
            <a:chOff x="0" y="0"/>
            <a:chExt cx="7686674" cy="1371600"/>
          </a:xfrm>
        </p:grpSpPr>
        <p:grpSp>
          <p:nvGrpSpPr>
            <p:cNvPr name="Group 3" id="3"/>
            <p:cNvGrpSpPr/>
            <p:nvPr/>
          </p:nvGrpSpPr>
          <p:grpSpPr>
            <a:xfrm rot="0">
              <a:off x="0" y="0"/>
              <a:ext cx="7686674" cy="1371600"/>
              <a:chOff x="0" y="0"/>
              <a:chExt cx="1049690" cy="187305"/>
            </a:xfrm>
          </p:grpSpPr>
          <p:sp>
            <p:nvSpPr>
              <p:cNvPr name="Freeform 4" id="4"/>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5" id="5"/>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1942883" y="475615"/>
              <a:ext cx="2698286" cy="391795"/>
            </a:xfrm>
            <a:prstGeom prst="rect">
              <a:avLst/>
            </a:prstGeom>
          </p:spPr>
          <p:txBody>
            <a:bodyPr anchor="t" rtlCol="false" tIns="0" lIns="0" bIns="0" rIns="0">
              <a:spAutoFit/>
            </a:bodyPr>
            <a:lstStyle/>
            <a:p>
              <a:pPr algn="r" marL="0" indent="0" lvl="0">
                <a:lnSpc>
                  <a:spcPts val="2340"/>
                </a:lnSpc>
                <a:spcBef>
                  <a:spcPct val="0"/>
                </a:spcBef>
              </a:pPr>
            </a:p>
          </p:txBody>
        </p:sp>
      </p:grpSp>
      <p:sp>
        <p:nvSpPr>
          <p:cNvPr name="AutoShape 7" id="7"/>
          <p:cNvSpPr/>
          <p:nvPr/>
        </p:nvSpPr>
        <p:spPr>
          <a:xfrm>
            <a:off x="7333973" y="5681289"/>
            <a:ext cx="6492240" cy="0"/>
          </a:xfrm>
          <a:prstGeom prst="line">
            <a:avLst/>
          </a:prstGeom>
          <a:ln cap="flat" w="38100">
            <a:solidFill>
              <a:srgbClr val="000000"/>
            </a:solidFill>
            <a:prstDash val="solid"/>
            <a:headEnd type="none" len="sm" w="sm"/>
            <a:tailEnd type="arrow" len="sm" w="med"/>
          </a:ln>
        </p:spPr>
      </p:sp>
      <p:sp>
        <p:nvSpPr>
          <p:cNvPr name="Freeform 8" id="8"/>
          <p:cNvSpPr/>
          <p:nvPr/>
        </p:nvSpPr>
        <p:spPr>
          <a:xfrm flipH="false" flipV="false" rot="0">
            <a:off x="-755011" y="-858827"/>
            <a:ext cx="7350849" cy="11334580"/>
          </a:xfrm>
          <a:custGeom>
            <a:avLst/>
            <a:gdLst/>
            <a:ahLst/>
            <a:cxnLst/>
            <a:rect r="r" b="b" t="t" l="l"/>
            <a:pathLst>
              <a:path h="11334580" w="7350849">
                <a:moveTo>
                  <a:pt x="0" y="0"/>
                </a:moveTo>
                <a:lnTo>
                  <a:pt x="7350849" y="0"/>
                </a:lnTo>
                <a:lnTo>
                  <a:pt x="7350849" y="11334580"/>
                </a:lnTo>
                <a:lnTo>
                  <a:pt x="0" y="11334580"/>
                </a:lnTo>
                <a:lnTo>
                  <a:pt x="0" y="0"/>
                </a:lnTo>
                <a:close/>
              </a:path>
            </a:pathLst>
          </a:custGeom>
          <a:blipFill>
            <a:blip r:embed="rId2"/>
            <a:stretch>
              <a:fillRect l="-24179" t="0" r="-149943" b="0"/>
            </a:stretch>
          </a:blipFill>
        </p:spPr>
      </p:sp>
      <p:sp>
        <p:nvSpPr>
          <p:cNvPr name="TextBox 9" id="9"/>
          <p:cNvSpPr txBox="true"/>
          <p:nvPr/>
        </p:nvSpPr>
        <p:spPr>
          <a:xfrm rot="0">
            <a:off x="7343498" y="1804614"/>
            <a:ext cx="9680963" cy="3857625"/>
          </a:xfrm>
          <a:prstGeom prst="rect">
            <a:avLst/>
          </a:prstGeom>
        </p:spPr>
        <p:txBody>
          <a:bodyPr anchor="t" rtlCol="false" tIns="0" lIns="0" bIns="0" rIns="0">
            <a:spAutoFit/>
          </a:bodyPr>
          <a:lstStyle/>
          <a:p>
            <a:pPr>
              <a:lnSpc>
                <a:spcPts val="10199"/>
              </a:lnSpc>
            </a:pPr>
            <a:r>
              <a:rPr lang="en-US" sz="8499">
                <a:solidFill>
                  <a:srgbClr val="A20E20"/>
                </a:solidFill>
                <a:latin typeface="TT Hoves Bold"/>
              </a:rPr>
              <a:t>STRUCTURE DE LA BASE DE DONNÉE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DAFyTIySLKo</dc:identifier>
  <dcterms:modified xsi:type="dcterms:W3CDTF">2011-08-01T06:04:30Z</dcterms:modified>
  <cp:revision>1</cp:revision>
  <dc:title>Blank Company Profile Business Presentation in Red Maroon White Geometric Style</dc:title>
</cp:coreProperties>
</file>